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80" r:id="rId2"/>
    <p:sldId id="256" r:id="rId3"/>
    <p:sldId id="257" r:id="rId4"/>
    <p:sldId id="260" r:id="rId5"/>
    <p:sldId id="262" r:id="rId6"/>
    <p:sldId id="261" r:id="rId7"/>
    <p:sldId id="263" r:id="rId8"/>
    <p:sldId id="264" r:id="rId9"/>
    <p:sldId id="265" r:id="rId10"/>
    <p:sldId id="268" r:id="rId11"/>
    <p:sldId id="269" r:id="rId12"/>
    <p:sldId id="266" r:id="rId13"/>
    <p:sldId id="267" r:id="rId14"/>
    <p:sldId id="259" r:id="rId15"/>
    <p:sldId id="270" r:id="rId16"/>
    <p:sldId id="284" r:id="rId17"/>
    <p:sldId id="281" r:id="rId18"/>
    <p:sldId id="314" r:id="rId19"/>
    <p:sldId id="315" r:id="rId20"/>
    <p:sldId id="312" r:id="rId21"/>
    <p:sldId id="313" r:id="rId22"/>
    <p:sldId id="316" r:id="rId23"/>
    <p:sldId id="311" r:id="rId24"/>
    <p:sldId id="282" r:id="rId25"/>
    <p:sldId id="287" r:id="rId26"/>
    <p:sldId id="283" r:id="rId27"/>
    <p:sldId id="285" r:id="rId28"/>
    <p:sldId id="286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  <p:sldId id="308" r:id="rId49"/>
    <p:sldId id="309" r:id="rId50"/>
    <p:sldId id="310" r:id="rId51"/>
    <p:sldId id="317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5B5DA-727C-40CC-B787-0D0382AA4594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9874EE-5D29-459B-BFE3-CD8AD641B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15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9874EE-5D29-459B-BFE3-CD8AD641B8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9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89B6-3FF6-4C1A-BD73-EB39EB65337A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C33F9-A121-41B9-97FF-04143B5FA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63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89B6-3FF6-4C1A-BD73-EB39EB65337A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C33F9-A121-41B9-97FF-04143B5FA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30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89B6-3FF6-4C1A-BD73-EB39EB65337A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C33F9-A121-41B9-97FF-04143B5FA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87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89B6-3FF6-4C1A-BD73-EB39EB65337A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C33F9-A121-41B9-97FF-04143B5FA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89B6-3FF6-4C1A-BD73-EB39EB65337A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C33F9-A121-41B9-97FF-04143B5FA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62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89B6-3FF6-4C1A-BD73-EB39EB65337A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C33F9-A121-41B9-97FF-04143B5FA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88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89B6-3FF6-4C1A-BD73-EB39EB65337A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C33F9-A121-41B9-97FF-04143B5FA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61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89B6-3FF6-4C1A-BD73-EB39EB65337A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C33F9-A121-41B9-97FF-04143B5FA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61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89B6-3FF6-4C1A-BD73-EB39EB65337A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C33F9-A121-41B9-97FF-04143B5FA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4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89B6-3FF6-4C1A-BD73-EB39EB65337A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C33F9-A121-41B9-97FF-04143B5FA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85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A89B6-3FF6-4C1A-BD73-EB39EB65337A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C33F9-A121-41B9-97FF-04143B5FA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5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A89B6-3FF6-4C1A-BD73-EB39EB65337A}" type="datetimeFigureOut">
              <a:rPr lang="en-US" smtClean="0"/>
              <a:t>3/18/2015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33F9-A121-41B9-97FF-04143B5FA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98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3622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/>
              <a:t>A Quick Review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208264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685801"/>
            <a:ext cx="8839200" cy="2914650"/>
          </a:xfrm>
        </p:spPr>
        <p:txBody>
          <a:bodyPr>
            <a:normAutofit/>
          </a:bodyPr>
          <a:lstStyle/>
          <a:p>
            <a:r>
              <a:rPr lang="en-US" dirty="0" smtClean="0"/>
              <a:t>Which preposition do you </a:t>
            </a:r>
            <a:br>
              <a:rPr lang="en-US" dirty="0" smtClean="0"/>
            </a:br>
            <a:r>
              <a:rPr lang="en-US" dirty="0" smtClean="0"/>
              <a:t>use with a geographic location </a:t>
            </a:r>
            <a:br>
              <a:rPr lang="en-US" dirty="0" smtClean="0"/>
            </a:br>
            <a:r>
              <a:rPr lang="en-US" dirty="0" smtClean="0"/>
              <a:t>(like the mountains, forest, etc.)?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in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63603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685801"/>
            <a:ext cx="8839200" cy="2914650"/>
          </a:xfrm>
        </p:spPr>
        <p:txBody>
          <a:bodyPr>
            <a:normAutofit/>
          </a:bodyPr>
          <a:lstStyle/>
          <a:p>
            <a:r>
              <a:rPr lang="en-US" dirty="0" smtClean="0"/>
              <a:t>Which preposition do you </a:t>
            </a:r>
            <a:br>
              <a:rPr lang="en-US" dirty="0" smtClean="0"/>
            </a:br>
            <a:r>
              <a:rPr lang="en-US" dirty="0" smtClean="0"/>
              <a:t>use with a singular mountain or mountain peak?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auf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400422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685801"/>
            <a:ext cx="8610600" cy="2914650"/>
          </a:xfrm>
        </p:spPr>
        <p:txBody>
          <a:bodyPr>
            <a:normAutofit/>
          </a:bodyPr>
          <a:lstStyle/>
          <a:p>
            <a:r>
              <a:rPr lang="en-US" dirty="0" smtClean="0"/>
              <a:t>Which preposition do you </a:t>
            </a:r>
            <a:br>
              <a:rPr lang="en-US" dirty="0" smtClean="0"/>
            </a:br>
            <a:r>
              <a:rPr lang="en-US" dirty="0" smtClean="0"/>
              <a:t>use with a flat surface </a:t>
            </a:r>
            <a:br>
              <a:rPr lang="en-US" dirty="0" smtClean="0"/>
            </a:br>
            <a:r>
              <a:rPr lang="en-US" dirty="0" smtClean="0"/>
              <a:t>(like a tennis court, plateau or field)?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auf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43014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685801"/>
            <a:ext cx="8839200" cy="2914650"/>
          </a:xfrm>
        </p:spPr>
        <p:txBody>
          <a:bodyPr>
            <a:normAutofit/>
          </a:bodyPr>
          <a:lstStyle/>
          <a:p>
            <a:r>
              <a:rPr lang="en-US" dirty="0" smtClean="0"/>
              <a:t>Which preposition do you </a:t>
            </a:r>
            <a:br>
              <a:rPr lang="en-US" dirty="0" smtClean="0"/>
            </a:br>
            <a:r>
              <a:rPr lang="en-US" dirty="0" smtClean="0"/>
              <a:t>use with a place of interest (like a movie theater, supermarket, or café)?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in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29090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2914650"/>
          </a:xfrm>
        </p:spPr>
        <p:txBody>
          <a:bodyPr>
            <a:normAutofit/>
          </a:bodyPr>
          <a:lstStyle/>
          <a:p>
            <a:r>
              <a:rPr lang="en-US" dirty="0" smtClean="0"/>
              <a:t>If we have a two-way preposition that answers the question WO, which case is used?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DATIVE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267416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2914650"/>
          </a:xfrm>
        </p:spPr>
        <p:txBody>
          <a:bodyPr>
            <a:normAutofit/>
          </a:bodyPr>
          <a:lstStyle/>
          <a:p>
            <a:r>
              <a:rPr lang="en-US" dirty="0" smtClean="0"/>
              <a:t>If we have a two-way preposition that answers the question WOHIN, which case is used?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ACCUSATIVE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42805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09800"/>
            <a:ext cx="8229600" cy="1143000"/>
          </a:xfrm>
        </p:spPr>
        <p:txBody>
          <a:bodyPr>
            <a:noAutofit/>
          </a:bodyPr>
          <a:lstStyle/>
          <a:p>
            <a:r>
              <a:rPr lang="en-US" sz="8000" dirty="0" err="1" smtClean="0"/>
              <a:t>Jetzt</a:t>
            </a:r>
            <a:r>
              <a:rPr lang="en-US" sz="8000" dirty="0" smtClean="0"/>
              <a:t> </a:t>
            </a:r>
            <a:r>
              <a:rPr lang="en-US" sz="8000" dirty="0" err="1" smtClean="0"/>
              <a:t>spielen</a:t>
            </a:r>
            <a:r>
              <a:rPr lang="en-US" sz="8000" dirty="0" smtClean="0"/>
              <a:t> </a:t>
            </a:r>
            <a:r>
              <a:rPr lang="en-US" sz="8000" dirty="0" err="1" smtClean="0"/>
              <a:t>wir</a:t>
            </a:r>
            <a:r>
              <a:rPr lang="en-US" sz="80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56332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050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err="1" smtClean="0"/>
              <a:t>Wir</a:t>
            </a:r>
            <a:r>
              <a:rPr lang="en-US" dirty="0" smtClean="0"/>
              <a:t> </a:t>
            </a:r>
            <a:r>
              <a:rPr lang="en-US" dirty="0" err="1" smtClean="0"/>
              <a:t>waren</a:t>
            </a:r>
            <a:r>
              <a:rPr lang="en-US" dirty="0" smtClean="0"/>
              <a:t> ____________ Pike’s Peak (m).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88327" y="2971800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2"/>
                </a:solidFill>
              </a:rPr>
              <a:t>a</a:t>
            </a:r>
            <a:r>
              <a:rPr lang="en-US" sz="4800" dirty="0" smtClean="0">
                <a:solidFill>
                  <a:schemeClr val="accent2"/>
                </a:solidFill>
              </a:rPr>
              <a:t>uf </a:t>
            </a:r>
            <a:r>
              <a:rPr lang="en-US" sz="4800" dirty="0" err="1" smtClean="0">
                <a:solidFill>
                  <a:schemeClr val="accent2"/>
                </a:solidFill>
              </a:rPr>
              <a:t>dem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667000" y="838200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0" y="87283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</a:rPr>
              <a:t>2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324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050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err="1" smtClean="0"/>
              <a:t>Ich</a:t>
            </a:r>
            <a:r>
              <a:rPr lang="en-US" dirty="0" smtClean="0"/>
              <a:t> will </a:t>
            </a:r>
            <a:r>
              <a:rPr lang="en-US" dirty="0" err="1" smtClean="0"/>
              <a:t>gern</a:t>
            </a:r>
            <a:r>
              <a:rPr lang="en-US" dirty="0" smtClean="0"/>
              <a:t> _________ </a:t>
            </a:r>
            <a:r>
              <a:rPr lang="en-US" dirty="0" err="1" smtClean="0"/>
              <a:t>Italien</a:t>
            </a:r>
            <a:r>
              <a:rPr lang="en-US" dirty="0" smtClean="0"/>
              <a:t> </a:t>
            </a:r>
            <a:r>
              <a:rPr lang="en-US" dirty="0" err="1" smtClean="0"/>
              <a:t>fahren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38600" y="2895600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chemeClr val="accent2"/>
                </a:solidFill>
              </a:rPr>
              <a:t>nach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34000" y="838200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15000" y="87283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</a:rPr>
              <a:t>2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082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050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err="1" smtClean="0"/>
              <a:t>Elke</a:t>
            </a:r>
            <a:r>
              <a:rPr lang="en-US" dirty="0" smtClean="0"/>
              <a:t> </a:t>
            </a:r>
            <a:r>
              <a:rPr lang="en-US" dirty="0" err="1" smtClean="0"/>
              <a:t>fährt</a:t>
            </a:r>
            <a:r>
              <a:rPr lang="en-US" dirty="0" smtClean="0"/>
              <a:t>  ___________ </a:t>
            </a:r>
            <a:br>
              <a:rPr lang="en-US" dirty="0" smtClean="0"/>
            </a:br>
            <a:r>
              <a:rPr lang="en-US" dirty="0" err="1" smtClean="0"/>
              <a:t>Nordsee</a:t>
            </a:r>
            <a:r>
              <a:rPr lang="en-US" dirty="0" smtClean="0"/>
              <a:t> (f).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14800" y="2895600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2"/>
                </a:solidFill>
              </a:rPr>
              <a:t>an die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667000" y="838200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0" y="87283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</a:rPr>
              <a:t>2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082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2914650"/>
          </a:xfrm>
        </p:spPr>
        <p:txBody>
          <a:bodyPr>
            <a:normAutofit/>
          </a:bodyPr>
          <a:lstStyle/>
          <a:p>
            <a:r>
              <a:rPr lang="en-US" dirty="0" smtClean="0"/>
              <a:t>What are the four prepositions used most commonly in this chapter to talk about vacations.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696200" cy="17526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an      auf      in      </a:t>
            </a:r>
            <a:r>
              <a:rPr lang="en-US" sz="5400" dirty="0" err="1" smtClean="0"/>
              <a:t>nach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34872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050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err="1" smtClean="0"/>
              <a:t>Meine</a:t>
            </a:r>
            <a:r>
              <a:rPr lang="en-US" dirty="0" smtClean="0"/>
              <a:t> </a:t>
            </a:r>
            <a:r>
              <a:rPr lang="en-US" dirty="0" err="1" smtClean="0"/>
              <a:t>Familie</a:t>
            </a:r>
            <a:r>
              <a:rPr lang="en-US" dirty="0" smtClean="0"/>
              <a:t> </a:t>
            </a:r>
            <a:r>
              <a:rPr lang="en-US" dirty="0" err="1" smtClean="0"/>
              <a:t>fährt</a:t>
            </a:r>
            <a:r>
              <a:rPr lang="en-US" dirty="0" smtClean="0"/>
              <a:t> </a:t>
            </a:r>
            <a:r>
              <a:rPr lang="en-US" dirty="0" err="1" smtClean="0"/>
              <a:t>zuerst</a:t>
            </a:r>
            <a:r>
              <a:rPr lang="en-US" dirty="0" smtClean="0"/>
              <a:t> __________ </a:t>
            </a:r>
            <a:r>
              <a:rPr lang="en-US" dirty="0" err="1" smtClean="0"/>
              <a:t>Schweiz</a:t>
            </a:r>
            <a:r>
              <a:rPr lang="en-US" dirty="0" smtClean="0"/>
              <a:t> (f).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3581400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2"/>
                </a:solidFill>
              </a:rPr>
              <a:t>i</a:t>
            </a:r>
            <a:r>
              <a:rPr lang="en-US" sz="4800" dirty="0" smtClean="0">
                <a:solidFill>
                  <a:schemeClr val="accent2"/>
                </a:solidFill>
              </a:rPr>
              <a:t>n die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667000" y="838200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0" y="87283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</a:rPr>
              <a:t>2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1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050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err="1" smtClean="0"/>
              <a:t>Warst</a:t>
            </a:r>
            <a:r>
              <a:rPr lang="en-US" dirty="0" smtClean="0"/>
              <a:t> du </a:t>
            </a:r>
            <a:r>
              <a:rPr lang="en-US" dirty="0" err="1" smtClean="0"/>
              <a:t>schon</a:t>
            </a:r>
            <a:r>
              <a:rPr lang="en-US" dirty="0" smtClean="0"/>
              <a:t> mal ____________ Bergen (</a:t>
            </a:r>
            <a:r>
              <a:rPr lang="en-US" dirty="0" err="1" smtClean="0"/>
              <a:t>pl</a:t>
            </a:r>
            <a:r>
              <a:rPr lang="en-US" dirty="0" smtClean="0"/>
              <a:t>)?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85509" y="2979003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2"/>
                </a:solidFill>
              </a:rPr>
              <a:t>i</a:t>
            </a:r>
            <a:r>
              <a:rPr lang="en-US" sz="4800" dirty="0" smtClean="0">
                <a:solidFill>
                  <a:schemeClr val="accent2"/>
                </a:solidFill>
              </a:rPr>
              <a:t>n den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553200" y="3962400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934200" y="399703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</a:rPr>
              <a:t>2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082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050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err="1" smtClean="0"/>
              <a:t>Ich</a:t>
            </a:r>
            <a:r>
              <a:rPr lang="en-US" dirty="0" smtClean="0"/>
              <a:t> will </a:t>
            </a:r>
            <a:r>
              <a:rPr lang="en-US" dirty="0" err="1" smtClean="0"/>
              <a:t>gern</a:t>
            </a:r>
            <a:r>
              <a:rPr lang="en-US" dirty="0" smtClean="0"/>
              <a:t> _________ </a:t>
            </a:r>
            <a:r>
              <a:rPr lang="en-US" dirty="0" err="1" smtClean="0"/>
              <a:t>Vereinigten</a:t>
            </a:r>
            <a:r>
              <a:rPr lang="en-US" dirty="0" smtClean="0"/>
              <a:t> </a:t>
            </a:r>
            <a:r>
              <a:rPr lang="en-US" dirty="0" err="1" smtClean="0"/>
              <a:t>Staaten</a:t>
            </a:r>
            <a:r>
              <a:rPr lang="en-US" dirty="0" smtClean="0"/>
              <a:t> (</a:t>
            </a:r>
            <a:r>
              <a:rPr lang="en-US" dirty="0" err="1" smtClean="0"/>
              <a:t>pl</a:t>
            </a:r>
            <a:r>
              <a:rPr lang="en-US" dirty="0" smtClean="0"/>
              <a:t>) </a:t>
            </a:r>
            <a:r>
              <a:rPr lang="en-US" dirty="0" err="1" smtClean="0"/>
              <a:t>fliegen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2895600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2"/>
                </a:solidFill>
              </a:rPr>
              <a:t>i</a:t>
            </a:r>
            <a:r>
              <a:rPr lang="en-US" sz="4800" dirty="0" smtClean="0">
                <a:solidFill>
                  <a:schemeClr val="accent2"/>
                </a:solidFill>
              </a:rPr>
              <a:t>n die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34000" y="838200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15000" y="87283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</a:rPr>
              <a:t>2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95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050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err="1" smtClean="0"/>
              <a:t>Biegen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rechts</a:t>
            </a:r>
            <a:r>
              <a:rPr lang="en-US" dirty="0" smtClean="0"/>
              <a:t> (into the) _____________ </a:t>
            </a:r>
            <a:r>
              <a:rPr lang="en-US" dirty="0" err="1" smtClean="0"/>
              <a:t>Stadtpark</a:t>
            </a:r>
            <a:r>
              <a:rPr lang="en-US" dirty="0" smtClean="0"/>
              <a:t> (m).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3581400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2"/>
                </a:solidFill>
              </a:rPr>
              <a:t>i</a:t>
            </a:r>
            <a:r>
              <a:rPr lang="en-US" sz="4800" dirty="0" smtClean="0">
                <a:solidFill>
                  <a:schemeClr val="accent2"/>
                </a:solidFill>
              </a:rPr>
              <a:t>n den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858000" y="4724400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239000" y="475903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</a:rPr>
              <a:t>2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90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050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err="1" smtClean="0"/>
              <a:t>Gibt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immer</a:t>
            </a:r>
            <a:r>
              <a:rPr lang="en-US" dirty="0" smtClean="0"/>
              <a:t> </a:t>
            </a:r>
            <a:r>
              <a:rPr lang="en-US" dirty="0" err="1" smtClean="0"/>
              <a:t>noch</a:t>
            </a:r>
            <a:r>
              <a:rPr lang="en-US" dirty="0" smtClean="0"/>
              <a:t> </a:t>
            </a:r>
            <a:r>
              <a:rPr lang="en-US" dirty="0" err="1" smtClean="0"/>
              <a:t>Deutschbücher</a:t>
            </a:r>
            <a:r>
              <a:rPr lang="en-US" dirty="0" smtClean="0"/>
              <a:t> (in the) ____________ </a:t>
            </a:r>
            <a:r>
              <a:rPr lang="en-US" dirty="0" err="1" smtClean="0"/>
              <a:t>Klassenzimmer</a:t>
            </a:r>
            <a:r>
              <a:rPr lang="en-US" dirty="0" smtClean="0"/>
              <a:t> (n)?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3276600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accent2"/>
                </a:solidFill>
              </a:rPr>
              <a:t>i</a:t>
            </a:r>
            <a:r>
              <a:rPr lang="en-US" sz="4800" dirty="0" smtClean="0">
                <a:solidFill>
                  <a:schemeClr val="accent2"/>
                </a:solidFill>
              </a:rPr>
              <a:t>n </a:t>
            </a:r>
            <a:r>
              <a:rPr lang="en-US" sz="4800" dirty="0" err="1" smtClean="0">
                <a:solidFill>
                  <a:schemeClr val="accent2"/>
                </a:solidFill>
              </a:rPr>
              <a:t>dem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010400" y="4267200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91400" y="430183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</a:rPr>
              <a:t>2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34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err="1" smtClean="0"/>
              <a:t>Wenn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ie</a:t>
            </a:r>
            <a:r>
              <a:rPr lang="en-US" dirty="0" smtClean="0"/>
              <a:t> (between the) ______________ Bank (f) und _______ </a:t>
            </a:r>
            <a:r>
              <a:rPr lang="en-US" dirty="0" err="1" smtClean="0"/>
              <a:t>Parkplatz</a:t>
            </a:r>
            <a:r>
              <a:rPr lang="en-US" dirty="0" smtClean="0"/>
              <a:t> (m) </a:t>
            </a:r>
            <a:r>
              <a:rPr lang="en-US" dirty="0" err="1" smtClean="0"/>
              <a:t>fahren</a:t>
            </a:r>
            <a:r>
              <a:rPr lang="en-US" dirty="0" smtClean="0"/>
              <a:t>, </a:t>
            </a:r>
            <a:r>
              <a:rPr lang="en-US" dirty="0" err="1" smtClean="0"/>
              <a:t>sehen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ie</a:t>
            </a:r>
            <a:r>
              <a:rPr lang="en-US" dirty="0" smtClean="0"/>
              <a:t> der </a:t>
            </a:r>
            <a:r>
              <a:rPr lang="en-US" dirty="0" err="1" smtClean="0"/>
              <a:t>Brunnen</a:t>
            </a:r>
            <a:r>
              <a:rPr lang="en-US" dirty="0" smtClean="0"/>
              <a:t> </a:t>
            </a:r>
            <a:r>
              <a:rPr lang="en-US" dirty="0" err="1" smtClean="0"/>
              <a:t>gerade</a:t>
            </a:r>
            <a:r>
              <a:rPr lang="en-US" dirty="0" smtClean="0"/>
              <a:t> </a:t>
            </a:r>
            <a:r>
              <a:rPr lang="en-US" dirty="0" err="1" smtClean="0"/>
              <a:t>vor</a:t>
            </a:r>
            <a:r>
              <a:rPr lang="en-US" dirty="0" smtClean="0"/>
              <a:t> </a:t>
            </a:r>
            <a:r>
              <a:rPr lang="en-US" dirty="0" err="1" smtClean="0"/>
              <a:t>Ihnen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1828800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solidFill>
                  <a:schemeClr val="accent2"/>
                </a:solidFill>
              </a:rPr>
              <a:t>z</a:t>
            </a:r>
            <a:r>
              <a:rPr lang="en-US" sz="4800" dirty="0" err="1" smtClean="0">
                <a:solidFill>
                  <a:schemeClr val="accent2"/>
                </a:solidFill>
              </a:rPr>
              <a:t>wischen</a:t>
            </a:r>
            <a:r>
              <a:rPr lang="en-US" sz="4800" dirty="0" smtClean="0">
                <a:solidFill>
                  <a:schemeClr val="accent2"/>
                </a:solidFill>
              </a:rPr>
              <a:t> die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81200" y="2514600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2"/>
                </a:solidFill>
              </a:rPr>
              <a:t>den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943600" y="4156364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324600" y="41910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00549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050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smtClean="0"/>
              <a:t>Die </a:t>
            </a:r>
            <a:r>
              <a:rPr lang="en-US" dirty="0" err="1" smtClean="0"/>
              <a:t>Deutschbücher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 (near; at; by) _____________ </a:t>
            </a:r>
            <a:r>
              <a:rPr lang="en-US" dirty="0" err="1" smtClean="0"/>
              <a:t>Fensterbrett</a:t>
            </a:r>
            <a:r>
              <a:rPr lang="en-US" dirty="0" smtClean="0"/>
              <a:t> (n) und (the) ________ </a:t>
            </a:r>
            <a:r>
              <a:rPr lang="en-US" dirty="0" err="1" smtClean="0"/>
              <a:t>Theke</a:t>
            </a:r>
            <a:r>
              <a:rPr lang="en-US" dirty="0" smtClean="0"/>
              <a:t> (f).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80309" y="3270085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chemeClr val="accent2"/>
                </a:solidFill>
              </a:rPr>
              <a:t>bei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dem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90109" y="3962400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2"/>
                </a:solidFill>
              </a:rPr>
              <a:t>der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219200" y="4793397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00200" y="4828033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87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050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err="1" smtClean="0"/>
              <a:t>Beginnen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hier</a:t>
            </a:r>
            <a:r>
              <a:rPr lang="en-US" dirty="0" smtClean="0"/>
              <a:t> und </a:t>
            </a:r>
            <a:r>
              <a:rPr lang="en-US" dirty="0" err="1" smtClean="0"/>
              <a:t>gehen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(through the) ______________ Tor (n) und </a:t>
            </a:r>
            <a:r>
              <a:rPr lang="en-US" dirty="0" err="1" smtClean="0"/>
              <a:t>dann</a:t>
            </a:r>
            <a:r>
              <a:rPr lang="en-US" dirty="0" smtClean="0"/>
              <a:t> </a:t>
            </a:r>
            <a:r>
              <a:rPr lang="en-US" dirty="0" err="1" smtClean="0"/>
              <a:t>weiter</a:t>
            </a:r>
            <a:r>
              <a:rPr lang="en-US" dirty="0" smtClean="0"/>
              <a:t> </a:t>
            </a:r>
            <a:r>
              <a:rPr lang="en-US" dirty="0" err="1" smtClean="0"/>
              <a:t>geradeaus</a:t>
            </a:r>
            <a:r>
              <a:rPr lang="en-US" dirty="0"/>
              <a:t> </a:t>
            </a:r>
            <a:r>
              <a:rPr lang="en-US" dirty="0" err="1" smtClean="0"/>
              <a:t>bis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zum</a:t>
            </a:r>
            <a:r>
              <a:rPr lang="en-US" dirty="0" smtClean="0"/>
              <a:t> </a:t>
            </a:r>
            <a:r>
              <a:rPr lang="en-US" dirty="0" err="1" smtClean="0"/>
              <a:t>Marktplatz</a:t>
            </a:r>
            <a:r>
              <a:rPr lang="en-US" dirty="0" smtClean="0"/>
              <a:t> </a:t>
            </a:r>
            <a:r>
              <a:rPr lang="en-US" dirty="0" err="1" smtClean="0"/>
              <a:t>kommen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14800" y="2979001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solidFill>
                  <a:schemeClr val="accent2"/>
                </a:solidFill>
              </a:rPr>
              <a:t>d</a:t>
            </a:r>
            <a:r>
              <a:rPr lang="en-US" sz="4800" dirty="0" err="1" smtClean="0">
                <a:solidFill>
                  <a:schemeClr val="accent2"/>
                </a:solidFill>
              </a:rPr>
              <a:t>urch</a:t>
            </a:r>
            <a:r>
              <a:rPr lang="en-US" sz="4800" dirty="0" smtClean="0">
                <a:solidFill>
                  <a:schemeClr val="accent2"/>
                </a:solidFill>
              </a:rPr>
              <a:t> das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667000" y="838200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0" y="87283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</a:rPr>
              <a:t>2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09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smtClean="0"/>
              <a:t>Die Bank </a:t>
            </a:r>
            <a:r>
              <a:rPr lang="en-US" dirty="0" err="1" smtClean="0"/>
              <a:t>liegt</a:t>
            </a:r>
            <a:r>
              <a:rPr lang="en-US" dirty="0" smtClean="0"/>
              <a:t> (next to) ___________ </a:t>
            </a:r>
            <a:r>
              <a:rPr lang="en-US" dirty="0" err="1" smtClean="0"/>
              <a:t>Schule</a:t>
            </a:r>
            <a:r>
              <a:rPr lang="en-US" dirty="0" smtClean="0"/>
              <a:t> (f).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2826603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solidFill>
                  <a:schemeClr val="accent2"/>
                </a:solidFill>
              </a:rPr>
              <a:t>n</a:t>
            </a:r>
            <a:r>
              <a:rPr lang="en-US" sz="4800" dirty="0" err="1" smtClean="0">
                <a:solidFill>
                  <a:schemeClr val="accent2"/>
                </a:solidFill>
              </a:rPr>
              <a:t>eben</a:t>
            </a:r>
            <a:r>
              <a:rPr lang="en-US" sz="4800" dirty="0" smtClean="0">
                <a:solidFill>
                  <a:schemeClr val="accent2"/>
                </a:solidFill>
              </a:rPr>
              <a:t> der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667000" y="838200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0" y="87283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</a:rPr>
              <a:t>2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21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smtClean="0"/>
              <a:t>Die </a:t>
            </a:r>
            <a:r>
              <a:rPr lang="en-US" dirty="0" err="1" smtClean="0"/>
              <a:t>Schule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(out of; from) ___________ </a:t>
            </a:r>
            <a:r>
              <a:rPr lang="en-US" dirty="0" err="1" smtClean="0"/>
              <a:t>dem</a:t>
            </a:r>
            <a:r>
              <a:rPr lang="en-US" dirty="0" smtClean="0"/>
              <a:t> 19. </a:t>
            </a:r>
            <a:r>
              <a:rPr lang="en-US" dirty="0" err="1" smtClean="0"/>
              <a:t>Jahrhundert</a:t>
            </a:r>
            <a:r>
              <a:rPr lang="en-US" dirty="0" smtClean="0"/>
              <a:t> (n).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2466109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chemeClr val="accent2"/>
                </a:solidFill>
              </a:rPr>
              <a:t>aus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257800" y="3297106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638800" y="3331742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8594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2914650"/>
          </a:xfrm>
        </p:spPr>
        <p:txBody>
          <a:bodyPr>
            <a:normAutofit/>
          </a:bodyPr>
          <a:lstStyle/>
          <a:p>
            <a:r>
              <a:rPr lang="en-US" dirty="0" smtClean="0"/>
              <a:t>Which preposition do you use with a change in elevation </a:t>
            </a:r>
            <a:br>
              <a:rPr lang="en-US" dirty="0" smtClean="0"/>
            </a:br>
            <a:r>
              <a:rPr lang="en-US" dirty="0" smtClean="0"/>
              <a:t>(like climbing a mountain)?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auf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67416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err="1" smtClean="0"/>
              <a:t>Fraus</a:t>
            </a:r>
            <a:r>
              <a:rPr lang="en-US" dirty="0" smtClean="0"/>
              <a:t> </a:t>
            </a:r>
            <a:r>
              <a:rPr lang="en-US" dirty="0" err="1" smtClean="0"/>
              <a:t>Schreibtisch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(in front of) _______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Klassenzimmer</a:t>
            </a:r>
            <a:r>
              <a:rPr lang="en-US" dirty="0" smtClean="0"/>
              <a:t> (n).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2819400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chemeClr val="accent2"/>
                </a:solidFill>
              </a:rPr>
              <a:t>vor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029200" y="3775364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10200" y="38100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24310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smtClean="0"/>
              <a:t>Das Kino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nur</a:t>
            </a:r>
            <a:r>
              <a:rPr lang="en-US" dirty="0" smtClean="0"/>
              <a:t> </a:t>
            </a:r>
            <a:r>
              <a:rPr lang="en-US" dirty="0" err="1" smtClean="0"/>
              <a:t>zehn</a:t>
            </a:r>
            <a:r>
              <a:rPr lang="en-US" dirty="0" smtClean="0"/>
              <a:t> </a:t>
            </a:r>
            <a:r>
              <a:rPr lang="en-US" dirty="0" err="1" smtClean="0"/>
              <a:t>Minuten</a:t>
            </a:r>
            <a:r>
              <a:rPr lang="en-US" dirty="0" smtClean="0"/>
              <a:t> (from) ______ der </a:t>
            </a:r>
            <a:r>
              <a:rPr lang="en-US" dirty="0" err="1" smtClean="0"/>
              <a:t>Schule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05200" y="2854036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2"/>
                </a:solidFill>
              </a:rPr>
              <a:t>von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286000" y="3927764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67000" y="39624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2150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komme</a:t>
            </a:r>
            <a:r>
              <a:rPr lang="en-US" dirty="0" smtClean="0"/>
              <a:t> </a:t>
            </a:r>
            <a:r>
              <a:rPr lang="en-US" dirty="0" err="1" smtClean="0"/>
              <a:t>ich</a:t>
            </a:r>
            <a:r>
              <a:rPr lang="en-US" dirty="0" smtClean="0"/>
              <a:t> am </a:t>
            </a:r>
            <a:r>
              <a:rPr lang="en-US" dirty="0" err="1" smtClean="0"/>
              <a:t>besten</a:t>
            </a:r>
            <a:r>
              <a:rPr lang="en-US" dirty="0" smtClean="0"/>
              <a:t> (to) _______ </a:t>
            </a:r>
            <a:r>
              <a:rPr lang="en-US" dirty="0" err="1" smtClean="0"/>
              <a:t>dem</a:t>
            </a:r>
            <a:r>
              <a:rPr lang="en-US" dirty="0" smtClean="0"/>
              <a:t> Kino?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86545" y="2854033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chemeClr val="accent2"/>
                </a:solidFill>
              </a:rPr>
              <a:t>zu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410200" y="4080164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91200" y="41148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1849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sitze</a:t>
            </a:r>
            <a:r>
              <a:rPr lang="en-US" dirty="0" smtClean="0"/>
              <a:t> (next to) _________ </a:t>
            </a:r>
            <a:br>
              <a:rPr lang="en-US" dirty="0" smtClean="0"/>
            </a:br>
            <a:r>
              <a:rPr lang="en-US" dirty="0" err="1" smtClean="0"/>
              <a:t>dem</a:t>
            </a:r>
            <a:r>
              <a:rPr lang="en-US" dirty="0" smtClean="0"/>
              <a:t> Stefan.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38800" y="2133600"/>
            <a:ext cx="175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chemeClr val="accent2"/>
                </a:solidFill>
              </a:rPr>
              <a:t>neben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14400" y="3733800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95400" y="376843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77610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smtClean="0"/>
              <a:t>Das </a:t>
            </a:r>
            <a:r>
              <a:rPr lang="en-US" dirty="0" err="1" smtClean="0"/>
              <a:t>Rathaus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genau</a:t>
            </a:r>
            <a:r>
              <a:rPr lang="en-US" dirty="0" smtClean="0"/>
              <a:t> (across from) ___________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Marktbrunnen</a:t>
            </a:r>
            <a:r>
              <a:rPr lang="en-US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76600" y="2521803"/>
            <a:ext cx="32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chemeClr val="accent2"/>
                </a:solidFill>
              </a:rPr>
              <a:t>gegenüber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129145" y="3962400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10145" y="399703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288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076" y="39624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smtClean="0"/>
              <a:t>Wo </a:t>
            </a:r>
            <a:r>
              <a:rPr lang="en-US" dirty="0" err="1" smtClean="0"/>
              <a:t>liegt</a:t>
            </a:r>
            <a:r>
              <a:rPr lang="en-US" dirty="0" smtClean="0"/>
              <a:t> das </a:t>
            </a:r>
            <a:r>
              <a:rPr lang="en-US" dirty="0" err="1" smtClean="0"/>
              <a:t>Rathaus</a:t>
            </a:r>
            <a:r>
              <a:rPr lang="en-US" dirty="0" smtClean="0"/>
              <a:t>?  </a:t>
            </a:r>
            <a:br>
              <a:rPr lang="en-US" dirty="0" smtClean="0"/>
            </a:br>
            <a:r>
              <a:rPr lang="en-US" dirty="0" smtClean="0"/>
              <a:t>(use “between”)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-228600"/>
            <a:ext cx="8386763" cy="513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2" y="4729595"/>
            <a:ext cx="210502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7620000" y="5375564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001000" y="54102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61635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076" y="39624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smtClean="0"/>
              <a:t>Wo </a:t>
            </a:r>
            <a:r>
              <a:rPr lang="en-US" dirty="0" err="1" smtClean="0"/>
              <a:t>liegt</a:t>
            </a:r>
            <a:r>
              <a:rPr lang="en-US" dirty="0" smtClean="0"/>
              <a:t> die </a:t>
            </a:r>
            <a:r>
              <a:rPr lang="en-US" dirty="0" err="1" smtClean="0"/>
              <a:t>Stadt</a:t>
            </a:r>
            <a:r>
              <a:rPr lang="en-US" dirty="0" smtClean="0"/>
              <a:t>? </a:t>
            </a:r>
            <a:br>
              <a:rPr lang="en-US" dirty="0" smtClean="0"/>
            </a:br>
            <a:r>
              <a:rPr lang="en-US" dirty="0" smtClean="0"/>
              <a:t>(use “die </a:t>
            </a:r>
            <a:r>
              <a:rPr lang="en-US" dirty="0" smtClean="0"/>
              <a:t>Metter”)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-228600"/>
            <a:ext cx="8386763" cy="513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2" y="4729595"/>
            <a:ext cx="210502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7620000" y="5375564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001000" y="54102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60905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4076" y="39624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smtClean="0"/>
              <a:t>Wo </a:t>
            </a:r>
            <a:r>
              <a:rPr lang="en-US" dirty="0" err="1" smtClean="0"/>
              <a:t>ist</a:t>
            </a:r>
            <a:r>
              <a:rPr lang="en-US" dirty="0" smtClean="0"/>
              <a:t> das </a:t>
            </a:r>
            <a:r>
              <a:rPr lang="en-US" dirty="0" err="1" smtClean="0"/>
              <a:t>Stadttor</a:t>
            </a:r>
            <a:r>
              <a:rPr lang="en-US" dirty="0" smtClean="0"/>
              <a:t>? </a:t>
            </a:r>
            <a:br>
              <a:rPr lang="en-US" dirty="0" smtClean="0"/>
            </a:br>
            <a:r>
              <a:rPr lang="en-US" dirty="0" smtClean="0"/>
              <a:t>(use verb “</a:t>
            </a:r>
            <a:r>
              <a:rPr lang="en-US" dirty="0" err="1" smtClean="0"/>
              <a:t>stehen</a:t>
            </a:r>
            <a:r>
              <a:rPr lang="en-US" dirty="0" smtClean="0"/>
              <a:t>”)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-228600"/>
            <a:ext cx="8386763" cy="513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2" y="4729595"/>
            <a:ext cx="210502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7620000" y="5375564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001000" y="54102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55974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981089"/>
            <a:ext cx="8229600" cy="36115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Wo </a:t>
            </a:r>
            <a:r>
              <a:rPr lang="en-US" sz="4000" dirty="0" err="1" smtClean="0"/>
              <a:t>liegt</a:t>
            </a:r>
            <a:r>
              <a:rPr lang="en-US" sz="4000" dirty="0" smtClean="0"/>
              <a:t> das </a:t>
            </a:r>
            <a:r>
              <a:rPr lang="en-US" sz="4000" dirty="0" err="1" smtClean="0"/>
              <a:t>kleine</a:t>
            </a:r>
            <a:r>
              <a:rPr lang="en-US" sz="4000" dirty="0" smtClean="0"/>
              <a:t> </a:t>
            </a:r>
            <a:r>
              <a:rPr lang="en-US" sz="4000" dirty="0" err="1" smtClean="0"/>
              <a:t>Bürgerhaus</a:t>
            </a:r>
            <a:r>
              <a:rPr lang="en-US" sz="4000" dirty="0" smtClean="0"/>
              <a:t>? </a:t>
            </a:r>
            <a:br>
              <a:rPr lang="en-US" sz="4000" dirty="0" smtClean="0"/>
            </a:br>
            <a:r>
              <a:rPr lang="en-US" sz="4000" dirty="0" smtClean="0"/>
              <a:t>(use “across from”)</a:t>
            </a:r>
            <a:endParaRPr 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-228600"/>
            <a:ext cx="8386763" cy="513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2" y="4729595"/>
            <a:ext cx="210502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7620000" y="3615123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001000" y="36576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59047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smtClean="0"/>
              <a:t>Write out the du, </a:t>
            </a:r>
            <a:r>
              <a:rPr lang="en-US" dirty="0" err="1" smtClean="0"/>
              <a:t>ihr</a:t>
            </a:r>
            <a:r>
              <a:rPr lang="en-US" dirty="0" smtClean="0"/>
              <a:t> and </a:t>
            </a:r>
            <a:r>
              <a:rPr lang="en-US" dirty="0" err="1" smtClean="0"/>
              <a:t>Sie</a:t>
            </a:r>
            <a:r>
              <a:rPr lang="en-US" dirty="0" smtClean="0"/>
              <a:t>-form commands for “Stop!”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415650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chemeClr val="accent2"/>
                </a:solidFill>
              </a:rPr>
              <a:t>Stopp</a:t>
            </a:r>
            <a:r>
              <a:rPr lang="en-US" sz="4800" dirty="0" smtClean="0">
                <a:solidFill>
                  <a:schemeClr val="accent2"/>
                </a:solidFill>
              </a:rPr>
              <a:t>! </a:t>
            </a:r>
          </a:p>
          <a:p>
            <a:r>
              <a:rPr lang="en-US" sz="4800" dirty="0" err="1" smtClean="0">
                <a:solidFill>
                  <a:schemeClr val="accent2"/>
                </a:solidFill>
              </a:rPr>
              <a:t>Stoppt</a:t>
            </a:r>
            <a:r>
              <a:rPr lang="en-US" sz="4800" dirty="0" smtClean="0">
                <a:solidFill>
                  <a:schemeClr val="accent2"/>
                </a:solidFill>
              </a:rPr>
              <a:t>! </a:t>
            </a:r>
          </a:p>
          <a:p>
            <a:r>
              <a:rPr lang="en-US" sz="4800" dirty="0" err="1" smtClean="0">
                <a:solidFill>
                  <a:schemeClr val="accent2"/>
                </a:solidFill>
              </a:rPr>
              <a:t>Stoppen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Sie</a:t>
            </a:r>
            <a:r>
              <a:rPr lang="en-US" sz="4800" dirty="0" smtClean="0">
                <a:solidFill>
                  <a:schemeClr val="accent2"/>
                </a:solidFill>
              </a:rPr>
              <a:t>!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620000" y="5375564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001000" y="54102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</a:rPr>
              <a:t>3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590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2914650"/>
          </a:xfrm>
        </p:spPr>
        <p:txBody>
          <a:bodyPr>
            <a:normAutofit/>
          </a:bodyPr>
          <a:lstStyle/>
          <a:p>
            <a:r>
              <a:rPr lang="en-US" dirty="0" smtClean="0"/>
              <a:t>Which preposition do you use with a city/state/country </a:t>
            </a:r>
            <a:r>
              <a:rPr lang="en-US" dirty="0"/>
              <a:t>(without an article) expressing </a:t>
            </a:r>
            <a:r>
              <a:rPr lang="en-US" dirty="0" smtClean="0"/>
              <a:t>location?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in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16204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smtClean="0"/>
              <a:t>Write out the du, </a:t>
            </a:r>
            <a:r>
              <a:rPr lang="en-US" dirty="0" err="1" smtClean="0"/>
              <a:t>ihr</a:t>
            </a:r>
            <a:r>
              <a:rPr lang="en-US" dirty="0" smtClean="0"/>
              <a:t> and </a:t>
            </a:r>
            <a:r>
              <a:rPr lang="en-US" dirty="0" err="1" smtClean="0"/>
              <a:t>Sie</a:t>
            </a:r>
            <a:r>
              <a:rPr lang="en-US" dirty="0" smtClean="0"/>
              <a:t>-form commands for “Go straight ahead!”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415650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chemeClr val="accent2"/>
                </a:solidFill>
              </a:rPr>
              <a:t>Geh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geradeaus</a:t>
            </a:r>
            <a:r>
              <a:rPr lang="en-US" sz="4800" dirty="0" smtClean="0">
                <a:solidFill>
                  <a:schemeClr val="accent2"/>
                </a:solidFill>
              </a:rPr>
              <a:t>!</a:t>
            </a:r>
          </a:p>
          <a:p>
            <a:r>
              <a:rPr lang="en-US" sz="4800" dirty="0" err="1" smtClean="0">
                <a:solidFill>
                  <a:schemeClr val="accent2"/>
                </a:solidFill>
              </a:rPr>
              <a:t>Geht</a:t>
            </a:r>
            <a:r>
              <a:rPr lang="en-US" sz="4800" dirty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geradeaus</a:t>
            </a:r>
            <a:r>
              <a:rPr lang="en-US" sz="4800" dirty="0" smtClean="0">
                <a:solidFill>
                  <a:schemeClr val="accent2"/>
                </a:solidFill>
              </a:rPr>
              <a:t>!</a:t>
            </a:r>
          </a:p>
          <a:p>
            <a:r>
              <a:rPr lang="en-US" sz="4800" dirty="0" err="1" smtClean="0">
                <a:solidFill>
                  <a:schemeClr val="accent2"/>
                </a:solidFill>
              </a:rPr>
              <a:t>Gehen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Sie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geradeaus</a:t>
            </a:r>
            <a:r>
              <a:rPr lang="en-US" sz="4800" dirty="0" smtClean="0">
                <a:solidFill>
                  <a:schemeClr val="accent2"/>
                </a:solidFill>
              </a:rPr>
              <a:t>!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620000" y="5375564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001000" y="54102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</a:rPr>
              <a:t>3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12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smtClean="0"/>
              <a:t>Write out the du, </a:t>
            </a:r>
            <a:r>
              <a:rPr lang="en-US" dirty="0" err="1" smtClean="0"/>
              <a:t>ihr</a:t>
            </a:r>
            <a:r>
              <a:rPr lang="en-US" dirty="0" smtClean="0"/>
              <a:t> and </a:t>
            </a:r>
            <a:r>
              <a:rPr lang="en-US" dirty="0" err="1" smtClean="0"/>
              <a:t>Sie</a:t>
            </a:r>
            <a:r>
              <a:rPr lang="en-US" dirty="0" smtClean="0"/>
              <a:t>-form commands for “Turn left!”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415650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chemeClr val="accent2"/>
                </a:solidFill>
              </a:rPr>
              <a:t>Bieg</a:t>
            </a:r>
            <a:r>
              <a:rPr lang="en-US" sz="4800" dirty="0" smtClean="0">
                <a:solidFill>
                  <a:schemeClr val="accent2"/>
                </a:solidFill>
              </a:rPr>
              <a:t> (</a:t>
            </a:r>
            <a:r>
              <a:rPr lang="en-US" sz="4800" dirty="0" err="1" smtClean="0">
                <a:solidFill>
                  <a:schemeClr val="accent2"/>
                </a:solidFill>
              </a:rPr>
              <a:t>nach</a:t>
            </a:r>
            <a:r>
              <a:rPr lang="en-US" sz="4800" dirty="0" smtClean="0">
                <a:solidFill>
                  <a:schemeClr val="accent2"/>
                </a:solidFill>
              </a:rPr>
              <a:t>) links ab!</a:t>
            </a:r>
            <a:br>
              <a:rPr lang="en-US" sz="4800" dirty="0" smtClean="0">
                <a:solidFill>
                  <a:schemeClr val="accent2"/>
                </a:solidFill>
              </a:rPr>
            </a:br>
            <a:r>
              <a:rPr lang="en-US" sz="4800" dirty="0" err="1" smtClean="0">
                <a:solidFill>
                  <a:schemeClr val="accent2"/>
                </a:solidFill>
              </a:rPr>
              <a:t>Biegt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>
                <a:solidFill>
                  <a:schemeClr val="accent2"/>
                </a:solidFill>
              </a:rPr>
              <a:t>(</a:t>
            </a:r>
            <a:r>
              <a:rPr lang="en-US" sz="4800" dirty="0" err="1">
                <a:solidFill>
                  <a:schemeClr val="accent2"/>
                </a:solidFill>
              </a:rPr>
              <a:t>nach</a:t>
            </a:r>
            <a:r>
              <a:rPr lang="en-US" sz="4800" dirty="0">
                <a:solidFill>
                  <a:schemeClr val="accent2"/>
                </a:solidFill>
              </a:rPr>
              <a:t>) links ab</a:t>
            </a:r>
            <a:r>
              <a:rPr lang="en-US" sz="4800" dirty="0" smtClean="0">
                <a:solidFill>
                  <a:schemeClr val="accent2"/>
                </a:solidFill>
              </a:rPr>
              <a:t>!</a:t>
            </a:r>
          </a:p>
          <a:p>
            <a:r>
              <a:rPr lang="en-US" sz="4800" dirty="0" err="1" smtClean="0">
                <a:solidFill>
                  <a:schemeClr val="accent2"/>
                </a:solidFill>
              </a:rPr>
              <a:t>Biegen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Sie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>
                <a:solidFill>
                  <a:schemeClr val="accent2"/>
                </a:solidFill>
              </a:rPr>
              <a:t>(</a:t>
            </a:r>
            <a:r>
              <a:rPr lang="en-US" sz="4800" dirty="0" err="1">
                <a:solidFill>
                  <a:schemeClr val="accent2"/>
                </a:solidFill>
              </a:rPr>
              <a:t>nach</a:t>
            </a:r>
            <a:r>
              <a:rPr lang="en-US" sz="4800" dirty="0">
                <a:solidFill>
                  <a:schemeClr val="accent2"/>
                </a:solidFill>
              </a:rPr>
              <a:t>) links ab!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398657" y="3521699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779657" y="3556335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</a:rPr>
              <a:t>3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12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smtClean="0"/>
              <a:t>Write out the du, </a:t>
            </a:r>
            <a:r>
              <a:rPr lang="en-US" dirty="0" err="1" smtClean="0"/>
              <a:t>ihr</a:t>
            </a:r>
            <a:r>
              <a:rPr lang="en-US" dirty="0" smtClean="0"/>
              <a:t> and </a:t>
            </a:r>
            <a:r>
              <a:rPr lang="en-US" dirty="0" err="1" smtClean="0"/>
              <a:t>Sie</a:t>
            </a:r>
            <a:r>
              <a:rPr lang="en-US" dirty="0" smtClean="0"/>
              <a:t>-form commands for “Go up until the traffic light!”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4156500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chemeClr val="accent2"/>
                </a:solidFill>
              </a:rPr>
              <a:t>Geh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bis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zur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Ampel</a:t>
            </a:r>
            <a:r>
              <a:rPr lang="en-US" sz="4800" dirty="0" smtClean="0">
                <a:solidFill>
                  <a:schemeClr val="accent2"/>
                </a:solidFill>
              </a:rPr>
              <a:t>!</a:t>
            </a:r>
          </a:p>
          <a:p>
            <a:r>
              <a:rPr lang="en-US" sz="4800" dirty="0" err="1" smtClean="0">
                <a:solidFill>
                  <a:schemeClr val="accent2"/>
                </a:solidFill>
              </a:rPr>
              <a:t>Geht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>
                <a:solidFill>
                  <a:schemeClr val="accent2"/>
                </a:solidFill>
              </a:rPr>
              <a:t>bis</a:t>
            </a:r>
            <a:r>
              <a:rPr lang="en-US" sz="4800" dirty="0">
                <a:solidFill>
                  <a:schemeClr val="accent2"/>
                </a:solidFill>
              </a:rPr>
              <a:t> </a:t>
            </a:r>
            <a:r>
              <a:rPr lang="en-US" sz="4800" dirty="0" err="1">
                <a:solidFill>
                  <a:schemeClr val="accent2"/>
                </a:solidFill>
              </a:rPr>
              <a:t>zur</a:t>
            </a:r>
            <a:r>
              <a:rPr lang="en-US" sz="4800" dirty="0">
                <a:solidFill>
                  <a:schemeClr val="accent2"/>
                </a:solidFill>
              </a:rPr>
              <a:t> </a:t>
            </a:r>
            <a:r>
              <a:rPr lang="en-US" sz="4800" dirty="0" err="1">
                <a:solidFill>
                  <a:schemeClr val="accent2"/>
                </a:solidFill>
              </a:rPr>
              <a:t>Ampel</a:t>
            </a:r>
            <a:r>
              <a:rPr lang="en-US" sz="4800" dirty="0">
                <a:solidFill>
                  <a:schemeClr val="accent2"/>
                </a:solidFill>
              </a:rPr>
              <a:t>!</a:t>
            </a:r>
          </a:p>
          <a:p>
            <a:r>
              <a:rPr lang="en-US" sz="4800" dirty="0" err="1" smtClean="0">
                <a:solidFill>
                  <a:schemeClr val="accent2"/>
                </a:solidFill>
              </a:rPr>
              <a:t>Gehen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Sie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>
                <a:solidFill>
                  <a:schemeClr val="accent2"/>
                </a:solidFill>
              </a:rPr>
              <a:t>bis</a:t>
            </a:r>
            <a:r>
              <a:rPr lang="en-US" sz="4800" dirty="0">
                <a:solidFill>
                  <a:schemeClr val="accent2"/>
                </a:solidFill>
              </a:rPr>
              <a:t> </a:t>
            </a:r>
            <a:r>
              <a:rPr lang="en-US" sz="4800" dirty="0" err="1">
                <a:solidFill>
                  <a:schemeClr val="accent2"/>
                </a:solidFill>
              </a:rPr>
              <a:t>zur</a:t>
            </a:r>
            <a:r>
              <a:rPr lang="en-US" sz="4800" dirty="0">
                <a:solidFill>
                  <a:schemeClr val="accent2"/>
                </a:solidFill>
              </a:rPr>
              <a:t> </a:t>
            </a:r>
            <a:r>
              <a:rPr lang="en-US" sz="4800" dirty="0" err="1">
                <a:solidFill>
                  <a:schemeClr val="accent2"/>
                </a:solidFill>
              </a:rPr>
              <a:t>Ampel</a:t>
            </a:r>
            <a:r>
              <a:rPr lang="en-US" sz="4800" dirty="0">
                <a:solidFill>
                  <a:schemeClr val="accent2"/>
                </a:solidFill>
              </a:rPr>
              <a:t>!</a:t>
            </a:r>
          </a:p>
          <a:p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200900" y="3352800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581900" y="338743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</a:rPr>
              <a:t>3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92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smtClean="0"/>
              <a:t>Write out a sentence using the cues provided: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 don’t know if…</a:t>
            </a:r>
            <a:br>
              <a:rPr lang="en-US" dirty="0" smtClean="0"/>
            </a:b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schön</a:t>
            </a:r>
            <a:r>
              <a:rPr lang="en-US" dirty="0" smtClean="0"/>
              <a:t> in den Bergen.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41565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chemeClr val="accent2"/>
                </a:solidFill>
              </a:rPr>
              <a:t>Ich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weiß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nicht</a:t>
            </a:r>
            <a:r>
              <a:rPr lang="en-US" sz="4800" dirty="0" smtClean="0">
                <a:solidFill>
                  <a:schemeClr val="accent2"/>
                </a:solidFill>
              </a:rPr>
              <a:t>, </a:t>
            </a:r>
            <a:r>
              <a:rPr lang="en-US" sz="4800" dirty="0" err="1" smtClean="0">
                <a:solidFill>
                  <a:schemeClr val="accent2"/>
                </a:solidFill>
              </a:rPr>
              <a:t>ob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es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schön</a:t>
            </a:r>
            <a:r>
              <a:rPr lang="en-US" sz="4800" dirty="0" smtClean="0">
                <a:solidFill>
                  <a:schemeClr val="accent2"/>
                </a:solidFill>
              </a:rPr>
              <a:t> in den Bergen </a:t>
            </a:r>
            <a:r>
              <a:rPr lang="en-US" sz="4800" dirty="0" err="1" smtClean="0">
                <a:solidFill>
                  <a:schemeClr val="accent2"/>
                </a:solidFill>
              </a:rPr>
              <a:t>ist</a:t>
            </a:r>
            <a:r>
              <a:rPr lang="en-US" sz="4800" dirty="0" smtClean="0">
                <a:solidFill>
                  <a:schemeClr val="accent2"/>
                </a:solidFill>
              </a:rPr>
              <a:t>.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017327" y="1524000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98327" y="155863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65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3611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Write out a sentence using the cues provided: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 doubt that…</a:t>
            </a:r>
            <a:br>
              <a:rPr lang="en-US" dirty="0" smtClean="0"/>
            </a:b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werde</a:t>
            </a:r>
            <a:r>
              <a:rPr lang="en-US" dirty="0" smtClean="0"/>
              <a:t> </a:t>
            </a:r>
            <a:r>
              <a:rPr lang="en-US" dirty="0" err="1" smtClean="0"/>
              <a:t>nach</a:t>
            </a:r>
            <a:r>
              <a:rPr lang="en-US" dirty="0" smtClean="0"/>
              <a:t> Deutschland </a:t>
            </a:r>
            <a:r>
              <a:rPr lang="en-US" dirty="0" err="1" smtClean="0"/>
              <a:t>fliegen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41565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chemeClr val="accent2"/>
                </a:solidFill>
              </a:rPr>
              <a:t>Ich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bezweifele</a:t>
            </a:r>
            <a:r>
              <a:rPr lang="en-US" sz="4800" dirty="0" smtClean="0">
                <a:solidFill>
                  <a:schemeClr val="accent2"/>
                </a:solidFill>
              </a:rPr>
              <a:t>, </a:t>
            </a:r>
            <a:r>
              <a:rPr lang="en-US" sz="4800" dirty="0" err="1" smtClean="0">
                <a:solidFill>
                  <a:schemeClr val="accent2"/>
                </a:solidFill>
              </a:rPr>
              <a:t>dass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ich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nach</a:t>
            </a:r>
            <a:r>
              <a:rPr lang="en-US" sz="4800" dirty="0" smtClean="0">
                <a:solidFill>
                  <a:schemeClr val="accent2"/>
                </a:solidFill>
              </a:rPr>
              <a:t> Deutschland </a:t>
            </a:r>
            <a:r>
              <a:rPr lang="en-US" sz="4800" dirty="0" err="1" smtClean="0">
                <a:solidFill>
                  <a:schemeClr val="accent2"/>
                </a:solidFill>
              </a:rPr>
              <a:t>fliegen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werde</a:t>
            </a:r>
            <a:r>
              <a:rPr lang="en-US" sz="4800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017327" y="1524000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98327" y="155863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2468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smtClean="0"/>
              <a:t>Write out a sentence using the cues provided: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 can believe me that…</a:t>
            </a:r>
            <a:br>
              <a:rPr lang="en-US" dirty="0" smtClean="0"/>
            </a:br>
            <a:r>
              <a:rPr lang="en-US" dirty="0" smtClean="0"/>
              <a:t>Mein </a:t>
            </a:r>
            <a:r>
              <a:rPr lang="en-US" dirty="0" err="1" smtClean="0"/>
              <a:t>Bruder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in den </a:t>
            </a:r>
            <a:r>
              <a:rPr lang="en-US" dirty="0" err="1" smtClean="0"/>
              <a:t>Alpen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4156500"/>
            <a:ext cx="7391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2"/>
                </a:solidFill>
              </a:rPr>
              <a:t>Du </a:t>
            </a:r>
            <a:r>
              <a:rPr lang="en-US" sz="4800" dirty="0" err="1" smtClean="0">
                <a:solidFill>
                  <a:schemeClr val="accent2"/>
                </a:solidFill>
              </a:rPr>
              <a:t>kannst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mir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glauben</a:t>
            </a:r>
            <a:r>
              <a:rPr lang="en-US" sz="4800" dirty="0" smtClean="0">
                <a:solidFill>
                  <a:schemeClr val="accent2"/>
                </a:solidFill>
              </a:rPr>
              <a:t>, </a:t>
            </a:r>
            <a:r>
              <a:rPr lang="en-US" sz="4800" dirty="0" err="1" smtClean="0">
                <a:solidFill>
                  <a:schemeClr val="accent2"/>
                </a:solidFill>
              </a:rPr>
              <a:t>dass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mein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Bruder</a:t>
            </a:r>
            <a:r>
              <a:rPr lang="en-US" sz="4800" dirty="0" smtClean="0">
                <a:solidFill>
                  <a:schemeClr val="accent2"/>
                </a:solidFill>
              </a:rPr>
              <a:t> in den </a:t>
            </a:r>
            <a:r>
              <a:rPr lang="en-US" sz="4800" dirty="0" err="1" smtClean="0">
                <a:solidFill>
                  <a:schemeClr val="accent2"/>
                </a:solidFill>
              </a:rPr>
              <a:t>Alpen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ist</a:t>
            </a:r>
            <a:r>
              <a:rPr lang="en-US" sz="4800" dirty="0" smtClean="0">
                <a:solidFill>
                  <a:schemeClr val="accent2"/>
                </a:solidFill>
              </a:rPr>
              <a:t>.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57200" y="1143000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117763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72468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3611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Write out a sentence using the cues provided: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 am not sure that…</a:t>
            </a:r>
            <a:br>
              <a:rPr lang="en-US" dirty="0" smtClean="0"/>
            </a:br>
            <a:r>
              <a:rPr lang="en-US" dirty="0" err="1" smtClean="0"/>
              <a:t>Meine</a:t>
            </a:r>
            <a:r>
              <a:rPr lang="en-US" dirty="0" smtClean="0"/>
              <a:t> Mutter will in </a:t>
            </a:r>
            <a:r>
              <a:rPr lang="en-US" dirty="0" err="1" smtClean="0"/>
              <a:t>einer</a:t>
            </a:r>
            <a:r>
              <a:rPr lang="en-US" dirty="0" smtClean="0"/>
              <a:t> </a:t>
            </a:r>
            <a:r>
              <a:rPr lang="en-US" dirty="0" err="1" smtClean="0"/>
              <a:t>Jugendherberge</a:t>
            </a:r>
            <a:r>
              <a:rPr lang="en-US" dirty="0" smtClean="0"/>
              <a:t> </a:t>
            </a:r>
            <a:r>
              <a:rPr lang="en-US" dirty="0" err="1" smtClean="0"/>
              <a:t>übernachten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267200"/>
            <a:ext cx="838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chemeClr val="accent2"/>
                </a:solidFill>
              </a:rPr>
              <a:t>Ich</a:t>
            </a:r>
            <a:r>
              <a:rPr lang="en-US" sz="4800" dirty="0" smtClean="0">
                <a:solidFill>
                  <a:schemeClr val="accent2"/>
                </a:solidFill>
              </a:rPr>
              <a:t> bin </a:t>
            </a:r>
            <a:r>
              <a:rPr lang="en-US" sz="4800" dirty="0" err="1" smtClean="0">
                <a:solidFill>
                  <a:schemeClr val="accent2"/>
                </a:solidFill>
              </a:rPr>
              <a:t>nicht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sicher</a:t>
            </a:r>
            <a:r>
              <a:rPr lang="en-US" sz="4800" dirty="0" smtClean="0">
                <a:solidFill>
                  <a:schemeClr val="accent2"/>
                </a:solidFill>
              </a:rPr>
              <a:t>, </a:t>
            </a:r>
            <a:r>
              <a:rPr lang="en-US" sz="4800" dirty="0" err="1" smtClean="0">
                <a:solidFill>
                  <a:schemeClr val="accent2"/>
                </a:solidFill>
              </a:rPr>
              <a:t>dass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meine</a:t>
            </a:r>
            <a:r>
              <a:rPr lang="en-US" sz="4800" dirty="0" smtClean="0">
                <a:solidFill>
                  <a:schemeClr val="accent2"/>
                </a:solidFill>
              </a:rPr>
              <a:t> Mutter in </a:t>
            </a:r>
            <a:r>
              <a:rPr lang="en-US" sz="4800" dirty="0" err="1" smtClean="0">
                <a:solidFill>
                  <a:schemeClr val="accent2"/>
                </a:solidFill>
              </a:rPr>
              <a:t>einer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Jugendherberge</a:t>
            </a:r>
            <a:r>
              <a:rPr lang="en-US" sz="4800" dirty="0" smtClean="0">
                <a:solidFill>
                  <a:schemeClr val="accent2"/>
                </a:solidFill>
              </a:rPr>
              <a:t> </a:t>
            </a:r>
            <a:r>
              <a:rPr lang="en-US" sz="4800" dirty="0" err="1" smtClean="0">
                <a:solidFill>
                  <a:schemeClr val="accent2"/>
                </a:solidFill>
              </a:rPr>
              <a:t>übernachten</a:t>
            </a:r>
            <a:r>
              <a:rPr lang="en-US" sz="4800" dirty="0" smtClean="0">
                <a:solidFill>
                  <a:schemeClr val="accent2"/>
                </a:solidFill>
              </a:rPr>
              <a:t> will. </a:t>
            </a:r>
            <a:endParaRPr lang="en-US" sz="4800" dirty="0">
              <a:solidFill>
                <a:schemeClr val="accent2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09600" y="1295400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90600" y="133003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50049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err="1" smtClean="0"/>
              <a:t>Stimmt</a:t>
            </a:r>
            <a:r>
              <a:rPr lang="en-US" dirty="0" smtClean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dirty="0" err="1" smtClean="0"/>
              <a:t>Stimmt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Students in Germany typically have about 12 weeks off from school per year.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1447800" y="1600200"/>
            <a:ext cx="1981200" cy="838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295400" y="4724400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76400" y="475903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</a:rPr>
              <a:t>1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15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err="1" smtClean="0"/>
              <a:t>Stimmt</a:t>
            </a:r>
            <a:r>
              <a:rPr lang="en-US" dirty="0" smtClean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dirty="0" err="1" smtClean="0"/>
              <a:t>Stimmt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All of the German </a:t>
            </a:r>
            <a:r>
              <a:rPr lang="en-US" dirty="0" err="1" smtClean="0"/>
              <a:t>Bundesländer</a:t>
            </a:r>
            <a:r>
              <a:rPr lang="en-US" dirty="0" smtClean="0"/>
              <a:t> have the same school vacation schedule.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495800" y="1579418"/>
            <a:ext cx="3505200" cy="838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295400" y="4724400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76400" y="4759036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</a:rPr>
              <a:t>1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82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8229600" cy="3611562"/>
          </a:xfrm>
        </p:spPr>
        <p:txBody>
          <a:bodyPr>
            <a:normAutofit/>
          </a:bodyPr>
          <a:lstStyle/>
          <a:p>
            <a:r>
              <a:rPr lang="en-US" dirty="0" err="1" smtClean="0"/>
              <a:t>Stimmt</a:t>
            </a:r>
            <a:r>
              <a:rPr lang="en-US" dirty="0" smtClean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dirty="0" err="1" smtClean="0"/>
              <a:t>Stimmt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German typically prefer to take trips/vacations in Germany.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572000" y="1905000"/>
            <a:ext cx="3505200" cy="838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6096000" y="4784835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0" y="4819471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</a:rPr>
              <a:t>1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82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2914650"/>
          </a:xfrm>
        </p:spPr>
        <p:txBody>
          <a:bodyPr>
            <a:normAutofit/>
          </a:bodyPr>
          <a:lstStyle/>
          <a:p>
            <a:r>
              <a:rPr lang="en-US" dirty="0" smtClean="0"/>
              <a:t>Which preposition do you use with a city/state/country (without an article) expressing motion?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err="1" smtClean="0"/>
              <a:t>nach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68828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0"/>
            <a:ext cx="8229600" cy="36115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Stimmt</a:t>
            </a:r>
            <a:r>
              <a:rPr lang="en-US" dirty="0" smtClean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dirty="0" err="1" smtClean="0"/>
              <a:t>Stimmt</a:t>
            </a:r>
            <a:r>
              <a:rPr lang="en-US" dirty="0" smtClean="0"/>
              <a:t> </a:t>
            </a:r>
            <a:r>
              <a:rPr lang="en-US" dirty="0" err="1" smtClean="0"/>
              <a:t>nicht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 is impossible for a student in Germany to have a summer job because summer vacation is so short.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572000" y="1676400"/>
            <a:ext cx="3124200" cy="838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1866900" y="4994564"/>
            <a:ext cx="13716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47900" y="50292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chemeClr val="bg1"/>
                </a:solidFill>
              </a:rPr>
              <a:t>1</a:t>
            </a:r>
            <a:endParaRPr lang="en-US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82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1981200"/>
            <a:ext cx="525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 smtClean="0"/>
              <a:t>Wer</a:t>
            </a:r>
            <a:r>
              <a:rPr lang="en-US" sz="7200" dirty="0" smtClean="0"/>
              <a:t> hat </a:t>
            </a:r>
            <a:r>
              <a:rPr lang="en-US" sz="7200" dirty="0" err="1" smtClean="0"/>
              <a:t>gewonnen</a:t>
            </a:r>
            <a:r>
              <a:rPr lang="en-US" sz="7200" dirty="0" smtClean="0"/>
              <a:t>?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11094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2914650"/>
          </a:xfrm>
        </p:spPr>
        <p:txBody>
          <a:bodyPr>
            <a:normAutofit/>
          </a:bodyPr>
          <a:lstStyle/>
          <a:p>
            <a:r>
              <a:rPr lang="en-US" dirty="0" smtClean="0"/>
              <a:t>Which preposition do you use with a city/state/country </a:t>
            </a:r>
            <a:r>
              <a:rPr lang="en-US" dirty="0"/>
              <a:t>(</a:t>
            </a:r>
            <a:r>
              <a:rPr lang="en-US" dirty="0" smtClean="0"/>
              <a:t>with </a:t>
            </a:r>
            <a:r>
              <a:rPr lang="en-US" dirty="0"/>
              <a:t>an article) expressing </a:t>
            </a:r>
            <a:r>
              <a:rPr lang="en-US" dirty="0" smtClean="0"/>
              <a:t>motion?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in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16204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2914650"/>
          </a:xfrm>
        </p:spPr>
        <p:txBody>
          <a:bodyPr>
            <a:normAutofit/>
          </a:bodyPr>
          <a:lstStyle/>
          <a:p>
            <a:r>
              <a:rPr lang="en-US" dirty="0" smtClean="0"/>
              <a:t>Which preposition do you use with a city/state/country </a:t>
            </a:r>
            <a:r>
              <a:rPr lang="en-US" dirty="0"/>
              <a:t>(</a:t>
            </a:r>
            <a:r>
              <a:rPr lang="en-US" dirty="0" smtClean="0"/>
              <a:t>with </a:t>
            </a:r>
            <a:r>
              <a:rPr lang="en-US" dirty="0"/>
              <a:t>an article) </a:t>
            </a:r>
            <a:r>
              <a:rPr lang="en-US" dirty="0" smtClean="0"/>
              <a:t>expressing location?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in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70976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2914650"/>
          </a:xfrm>
        </p:spPr>
        <p:txBody>
          <a:bodyPr>
            <a:normAutofit/>
          </a:bodyPr>
          <a:lstStyle/>
          <a:p>
            <a:r>
              <a:rPr lang="en-US" dirty="0" smtClean="0"/>
              <a:t>Which preposition do you use with bodies of water?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an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3933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2914650"/>
          </a:xfrm>
        </p:spPr>
        <p:txBody>
          <a:bodyPr>
            <a:normAutofit/>
          </a:bodyPr>
          <a:lstStyle/>
          <a:p>
            <a:r>
              <a:rPr lang="en-US" dirty="0" smtClean="0"/>
              <a:t>Which preposition do you use with an island?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auf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519885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715</Words>
  <Application>Microsoft Office PowerPoint</Application>
  <PresentationFormat>On-screen Show (4:3)</PresentationFormat>
  <Paragraphs>135</Paragraphs>
  <Slides>51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A Quick Review</vt:lpstr>
      <vt:lpstr>What are the four prepositions used most commonly in this chapter to talk about vacations.</vt:lpstr>
      <vt:lpstr>Which preposition do you use with a change in elevation  (like climbing a mountain)?</vt:lpstr>
      <vt:lpstr>Which preposition do you use with a city/state/country (without an article) expressing location?</vt:lpstr>
      <vt:lpstr>Which preposition do you use with a city/state/country (without an article) expressing motion?</vt:lpstr>
      <vt:lpstr>Which preposition do you use with a city/state/country (with an article) expressing motion?</vt:lpstr>
      <vt:lpstr>Which preposition do you use with a city/state/country (with an article) expressing location?</vt:lpstr>
      <vt:lpstr>Which preposition do you use with bodies of water?</vt:lpstr>
      <vt:lpstr>Which preposition do you use with an island?</vt:lpstr>
      <vt:lpstr>Which preposition do you  use with a geographic location  (like the mountains, forest, etc.)?</vt:lpstr>
      <vt:lpstr>Which preposition do you  use with a singular mountain or mountain peak?</vt:lpstr>
      <vt:lpstr>Which preposition do you  use with a flat surface  (like a tennis court, plateau or field)?</vt:lpstr>
      <vt:lpstr>Which preposition do you  use with a place of interest (like a movie theater, supermarket, or café)?</vt:lpstr>
      <vt:lpstr>If we have a two-way preposition that answers the question WO, which case is used?</vt:lpstr>
      <vt:lpstr>If we have a two-way preposition that answers the question WOHIN, which case is used?</vt:lpstr>
      <vt:lpstr>Jetzt spielen wir!</vt:lpstr>
      <vt:lpstr>Wir waren ____________ Pike’s Peak (m).</vt:lpstr>
      <vt:lpstr>Ich will gern _________ Italien fahren.</vt:lpstr>
      <vt:lpstr>Elke fährt  ___________  Nordsee (f).</vt:lpstr>
      <vt:lpstr>Meine Familie fährt zuerst __________ Schweiz (f).</vt:lpstr>
      <vt:lpstr>Warst du schon mal ____________ Bergen (pl)?</vt:lpstr>
      <vt:lpstr>Ich will gern _________ Vereinigten Staaten (pl) fliegen.</vt:lpstr>
      <vt:lpstr>Biegen Sie rechts (into the) _____________ Stadtpark (m).</vt:lpstr>
      <vt:lpstr>Gibt es immer noch Deutschbücher (in the) ____________ Klassenzimmer (n)?</vt:lpstr>
      <vt:lpstr>Wenn Sie (between the) ______________ Bank (f) und _______ Parkplatz (m) fahren, sehen Sie der Brunnen gerade vor Ihnen.</vt:lpstr>
      <vt:lpstr>Die Deutschbücher sind (near; at; by) _____________ Fensterbrett (n) und (the) ________ Theke (f).</vt:lpstr>
      <vt:lpstr>Beginnen Sie hier und gehen sie (through the) ______________ Tor (n) und dann weiter geradeaus bis Sie zum Marktplatz kommen. </vt:lpstr>
      <vt:lpstr>Die Bank liegt (next to) ___________ Schule (f).</vt:lpstr>
      <vt:lpstr>Die Schule ist (out of; from) ___________ dem 19. Jahrhundert (n).</vt:lpstr>
      <vt:lpstr>Fraus Schreibtisch ist (in front of) _______ dem Klassenzimmer (n).</vt:lpstr>
      <vt:lpstr>Das Kino ist nur zehn Minuten (from) ______ der Schule.</vt:lpstr>
      <vt:lpstr>Wie komme ich am besten (to) _______ dem Kino?</vt:lpstr>
      <vt:lpstr>Ich sitze (next to) _________  dem Stefan.</vt:lpstr>
      <vt:lpstr>Das Rathaus ist genau (across from) ___________ dem Marktbrunnen.</vt:lpstr>
      <vt:lpstr>Wo liegt das Rathaus?   (use “between”)</vt:lpstr>
      <vt:lpstr>Wo liegt die Stadt?  (use “die Metter”)</vt:lpstr>
      <vt:lpstr>Wo ist das Stadttor?  (use verb “stehen”)</vt:lpstr>
      <vt:lpstr>Wo liegt das kleine Bürgerhaus?  (use “across from”)</vt:lpstr>
      <vt:lpstr>Write out the du, ihr and Sie-form commands for “Stop!”</vt:lpstr>
      <vt:lpstr>Write out the du, ihr and Sie-form commands for “Go straight ahead!”</vt:lpstr>
      <vt:lpstr>Write out the du, ihr and Sie-form commands for “Turn left!”</vt:lpstr>
      <vt:lpstr>Write out the du, ihr and Sie-form commands for “Go up until the traffic light!”</vt:lpstr>
      <vt:lpstr>Write out a sentence using the cues provided:  I don’t know if… Es ist schön in den Bergen.</vt:lpstr>
      <vt:lpstr>Write out a sentence using the cues provided:  I doubt that… Ich werde nach Deutschland fliegen.</vt:lpstr>
      <vt:lpstr>Write out a sentence using the cues provided:  You can believe me that… Mein Bruder ist in den Alpen.</vt:lpstr>
      <vt:lpstr>Write out a sentence using the cues provided:  I am not sure that… Meine Mutter will in einer Jugendherberge übernachten.</vt:lpstr>
      <vt:lpstr>Stimmt oder Stimmt nicht?  Students in Germany typically have about 12 weeks off from school per year.</vt:lpstr>
      <vt:lpstr>Stimmt oder Stimmt nicht?  All of the German Bundesländer have the same school vacation schedule.</vt:lpstr>
      <vt:lpstr>Stimmt oder Stimmt nicht?  German typically prefer to take trips/vacations in Germany.</vt:lpstr>
      <vt:lpstr>Stimmt oder Stimmt nicht?  It is impossible for a student in Germany to have a summer job because summer vacation is so short.</vt:lpstr>
      <vt:lpstr>PowerPoint Presentation</vt:lpstr>
    </vt:vector>
  </TitlesOfParts>
  <Company>North Allegheny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the four prepositions used most commonly in this chapter to talk about vacations.</dc:title>
  <dc:creator>Duschek, Kimberly</dc:creator>
  <cp:lastModifiedBy>Duschek, Kimberly</cp:lastModifiedBy>
  <cp:revision>19</cp:revision>
  <dcterms:created xsi:type="dcterms:W3CDTF">2013-03-14T11:19:38Z</dcterms:created>
  <dcterms:modified xsi:type="dcterms:W3CDTF">2015-03-18T18:15:55Z</dcterms:modified>
</cp:coreProperties>
</file>