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80" r:id="rId2"/>
    <p:sldId id="256" r:id="rId3"/>
    <p:sldId id="257" r:id="rId4"/>
    <p:sldId id="260" r:id="rId5"/>
    <p:sldId id="262" r:id="rId6"/>
    <p:sldId id="261" r:id="rId7"/>
    <p:sldId id="263" r:id="rId8"/>
    <p:sldId id="264" r:id="rId9"/>
    <p:sldId id="265" r:id="rId10"/>
    <p:sldId id="268" r:id="rId11"/>
    <p:sldId id="269" r:id="rId12"/>
    <p:sldId id="266" r:id="rId13"/>
    <p:sldId id="267" r:id="rId14"/>
    <p:sldId id="259" r:id="rId15"/>
    <p:sldId id="270" r:id="rId16"/>
    <p:sldId id="284" r:id="rId17"/>
    <p:sldId id="281" r:id="rId18"/>
    <p:sldId id="314" r:id="rId19"/>
    <p:sldId id="315" r:id="rId20"/>
    <p:sldId id="312" r:id="rId21"/>
    <p:sldId id="313" r:id="rId22"/>
    <p:sldId id="316" r:id="rId23"/>
    <p:sldId id="311" r:id="rId24"/>
    <p:sldId id="282" r:id="rId25"/>
    <p:sldId id="287" r:id="rId26"/>
    <p:sldId id="283" r:id="rId27"/>
    <p:sldId id="285" r:id="rId28"/>
    <p:sldId id="286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5B5DA-727C-40CC-B787-0D0382AA4594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874EE-5D29-459B-BFE3-CD8AD641B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1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74EE-5D29-459B-BFE3-CD8AD641B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6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2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6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5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89B6-3FF6-4C1A-BD73-EB39EB65337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33F9-A121-41B9-97FF-04143B5F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8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A Quick Review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826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1"/>
            <a:ext cx="88392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</a:t>
            </a:r>
            <a:br>
              <a:rPr lang="en-US" dirty="0" smtClean="0"/>
            </a:br>
            <a:r>
              <a:rPr lang="en-US" dirty="0" smtClean="0"/>
              <a:t>use with a geographic location </a:t>
            </a:r>
            <a:br>
              <a:rPr lang="en-US" dirty="0" smtClean="0"/>
            </a:br>
            <a:r>
              <a:rPr lang="en-US" dirty="0" smtClean="0"/>
              <a:t>(like the mountains, forest, etc.)?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360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1"/>
            <a:ext cx="88392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</a:t>
            </a:r>
            <a:br>
              <a:rPr lang="en-US" dirty="0" smtClean="0"/>
            </a:br>
            <a:r>
              <a:rPr lang="en-US" dirty="0" smtClean="0"/>
              <a:t>use with a singular mountain or mountain peak?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auf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042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1"/>
            <a:ext cx="86106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</a:t>
            </a:r>
            <a:br>
              <a:rPr lang="en-US" dirty="0" smtClean="0"/>
            </a:br>
            <a:r>
              <a:rPr lang="en-US" dirty="0" smtClean="0"/>
              <a:t>use with a flat surface </a:t>
            </a:r>
            <a:br>
              <a:rPr lang="en-US" dirty="0" smtClean="0"/>
            </a:br>
            <a:r>
              <a:rPr lang="en-US" dirty="0" smtClean="0"/>
              <a:t>(like a tennis court, plateau or field)?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auf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3014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1"/>
            <a:ext cx="88392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</a:t>
            </a:r>
            <a:br>
              <a:rPr lang="en-US" dirty="0" smtClean="0"/>
            </a:br>
            <a:r>
              <a:rPr lang="en-US" dirty="0" smtClean="0"/>
              <a:t>use with a place of interest (like a movie theater, supermarket, or café)?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9090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If we have a two-way preposition that answers the question WO, which case is used?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DATIVE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741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If we have a two-way preposition that answers the question WOHIN, which case is used?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ACCUSATIVE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2805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Jetzt</a:t>
            </a:r>
            <a:r>
              <a:rPr lang="en-US" sz="8000" dirty="0" smtClean="0"/>
              <a:t> </a:t>
            </a:r>
            <a:r>
              <a:rPr lang="en-US" sz="8000" dirty="0" err="1" smtClean="0"/>
              <a:t>spielen</a:t>
            </a:r>
            <a:r>
              <a:rPr lang="en-US" sz="8000" dirty="0" smtClean="0"/>
              <a:t> </a:t>
            </a:r>
            <a:r>
              <a:rPr lang="en-US" sz="8000" dirty="0" err="1" smtClean="0"/>
              <a:t>wir</a:t>
            </a:r>
            <a:r>
              <a:rPr lang="en-US" sz="8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633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____________ Pike’s Peak (m).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8327" y="29718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a</a:t>
            </a:r>
            <a:r>
              <a:rPr lang="en-US" sz="4800" dirty="0" smtClean="0">
                <a:solidFill>
                  <a:schemeClr val="accent2"/>
                </a:solidFill>
              </a:rPr>
              <a:t>uf </a:t>
            </a:r>
            <a:r>
              <a:rPr lang="en-US" sz="4800" dirty="0" err="1" smtClean="0">
                <a:solidFill>
                  <a:schemeClr val="accent2"/>
                </a:solidFill>
              </a:rPr>
              <a:t>dem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2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gern</a:t>
            </a:r>
            <a:r>
              <a:rPr lang="en-US" dirty="0" smtClean="0"/>
              <a:t> _________ </a:t>
            </a:r>
            <a:r>
              <a:rPr lang="en-US" dirty="0" err="1" smtClean="0"/>
              <a:t>Italien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895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nach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Elke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 ___________ </a:t>
            </a:r>
            <a:br>
              <a:rPr lang="en-US" dirty="0" smtClean="0"/>
            </a:br>
            <a:r>
              <a:rPr lang="en-US" dirty="0" err="1" smtClean="0"/>
              <a:t>Nordsee</a:t>
            </a:r>
            <a:r>
              <a:rPr lang="en-US" dirty="0" smtClean="0"/>
              <a:t> (f).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895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an die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four prepositions used most commonly in this chapter to talk about vacations.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an      auf      in      </a:t>
            </a:r>
            <a:r>
              <a:rPr lang="en-US" sz="5400" dirty="0" err="1" smtClean="0"/>
              <a:t>nach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4872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fährt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__________ </a:t>
            </a:r>
            <a:r>
              <a:rPr lang="en-US" dirty="0" err="1" smtClean="0"/>
              <a:t>Schweiz</a:t>
            </a:r>
            <a:r>
              <a:rPr lang="en-US" dirty="0" smtClean="0"/>
              <a:t> (f).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581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i</a:t>
            </a:r>
            <a:r>
              <a:rPr lang="en-US" sz="4800" dirty="0" smtClean="0">
                <a:solidFill>
                  <a:schemeClr val="accent2"/>
                </a:solidFill>
              </a:rPr>
              <a:t>n die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schon</a:t>
            </a:r>
            <a:r>
              <a:rPr lang="en-US" dirty="0" smtClean="0"/>
              <a:t> mal ____________ Bergen (</a:t>
            </a:r>
            <a:r>
              <a:rPr lang="en-US" dirty="0" err="1" smtClean="0"/>
              <a:t>pl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5509" y="2979003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i</a:t>
            </a:r>
            <a:r>
              <a:rPr lang="en-US" sz="4800" dirty="0" smtClean="0">
                <a:solidFill>
                  <a:schemeClr val="accent2"/>
                </a:solidFill>
              </a:rPr>
              <a:t>n den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53200" y="39624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39970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gern</a:t>
            </a:r>
            <a:r>
              <a:rPr lang="en-US" dirty="0" smtClean="0"/>
              <a:t> _________ </a:t>
            </a:r>
            <a:r>
              <a:rPr lang="en-US" dirty="0" err="1" smtClean="0"/>
              <a:t>Vereinigten</a:t>
            </a:r>
            <a:r>
              <a:rPr lang="en-US" dirty="0" smtClean="0"/>
              <a:t> </a:t>
            </a:r>
            <a:r>
              <a:rPr lang="en-US" dirty="0" err="1" smtClean="0"/>
              <a:t>Staaten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</a:t>
            </a:r>
            <a:r>
              <a:rPr lang="en-US" dirty="0" err="1" smtClean="0"/>
              <a:t>fliegen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2895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i</a:t>
            </a:r>
            <a:r>
              <a:rPr lang="en-US" sz="4800" dirty="0" smtClean="0">
                <a:solidFill>
                  <a:schemeClr val="accent2"/>
                </a:solidFill>
              </a:rPr>
              <a:t>n die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Biegen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rechts</a:t>
            </a:r>
            <a:r>
              <a:rPr lang="en-US" dirty="0" smtClean="0"/>
              <a:t> (into the) _____________ </a:t>
            </a:r>
            <a:r>
              <a:rPr lang="en-US" dirty="0" err="1" smtClean="0"/>
              <a:t>Stadtpark</a:t>
            </a:r>
            <a:r>
              <a:rPr lang="en-US" dirty="0" smtClean="0"/>
              <a:t> (m).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3581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i</a:t>
            </a:r>
            <a:r>
              <a:rPr lang="en-US" sz="4800" dirty="0" smtClean="0">
                <a:solidFill>
                  <a:schemeClr val="accent2"/>
                </a:solidFill>
              </a:rPr>
              <a:t>n den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0" y="47244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0" y="47590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Deutschbücher</a:t>
            </a:r>
            <a:r>
              <a:rPr lang="en-US" dirty="0" smtClean="0"/>
              <a:t> (in the) ____________ </a:t>
            </a:r>
            <a:r>
              <a:rPr lang="en-US" dirty="0" err="1" smtClean="0"/>
              <a:t>Klassenzimmer</a:t>
            </a:r>
            <a:r>
              <a:rPr lang="en-US" dirty="0" smtClean="0"/>
              <a:t> (n)?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3276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i</a:t>
            </a:r>
            <a:r>
              <a:rPr lang="en-US" sz="4800" dirty="0" smtClean="0">
                <a:solidFill>
                  <a:schemeClr val="accent2"/>
                </a:solidFill>
              </a:rPr>
              <a:t>n </a:t>
            </a:r>
            <a:r>
              <a:rPr lang="en-US" sz="4800" dirty="0" err="1" smtClean="0">
                <a:solidFill>
                  <a:schemeClr val="accent2"/>
                </a:solidFill>
              </a:rPr>
              <a:t>dem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0400" y="4267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1400" y="4301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4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ie</a:t>
            </a:r>
            <a:r>
              <a:rPr lang="en-US" dirty="0" smtClean="0"/>
              <a:t> (between the) ______________ Bank (f) und _______ </a:t>
            </a:r>
            <a:r>
              <a:rPr lang="en-US" dirty="0" err="1" smtClean="0"/>
              <a:t>Parkplatz</a:t>
            </a:r>
            <a:r>
              <a:rPr lang="en-US" dirty="0" smtClean="0"/>
              <a:t> (m) </a:t>
            </a:r>
            <a:r>
              <a:rPr lang="en-US" dirty="0" err="1" smtClean="0"/>
              <a:t>fahren</a:t>
            </a:r>
            <a:r>
              <a:rPr lang="en-US" dirty="0" smtClean="0"/>
              <a:t>,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ie</a:t>
            </a:r>
            <a:r>
              <a:rPr lang="en-US" dirty="0" smtClean="0"/>
              <a:t> der </a:t>
            </a:r>
            <a:r>
              <a:rPr lang="en-US" dirty="0" err="1" smtClean="0"/>
              <a:t>Brunnen</a:t>
            </a:r>
            <a:r>
              <a:rPr lang="en-US" dirty="0" smtClean="0"/>
              <a:t> </a:t>
            </a:r>
            <a:r>
              <a:rPr lang="en-US" dirty="0" err="1" smtClean="0"/>
              <a:t>gerade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2"/>
                </a:solidFill>
              </a:rPr>
              <a:t>z</a:t>
            </a:r>
            <a:r>
              <a:rPr lang="en-US" sz="4800" dirty="0" err="1" smtClean="0">
                <a:solidFill>
                  <a:schemeClr val="accent2"/>
                </a:solidFill>
              </a:rPr>
              <a:t>wischen</a:t>
            </a:r>
            <a:r>
              <a:rPr lang="en-US" sz="4800" dirty="0" smtClean="0">
                <a:solidFill>
                  <a:schemeClr val="accent2"/>
                </a:solidFill>
              </a:rPr>
              <a:t> die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5146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den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43600" y="41563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41910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054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Deutschbücher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(near; at; by) _____________ </a:t>
            </a:r>
            <a:r>
              <a:rPr lang="en-US" dirty="0" err="1" smtClean="0"/>
              <a:t>Fensterbrett</a:t>
            </a:r>
            <a:r>
              <a:rPr lang="en-US" dirty="0" smtClean="0"/>
              <a:t> (n) und (the) ________ </a:t>
            </a:r>
            <a:r>
              <a:rPr lang="en-US" dirty="0" err="1" smtClean="0"/>
              <a:t>Theke</a:t>
            </a:r>
            <a:r>
              <a:rPr lang="en-US" dirty="0" smtClean="0"/>
              <a:t> (f).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0309" y="3270085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bei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dem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0109" y="3962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der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4793397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4828033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7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Beginnen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und </a:t>
            </a:r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(through the) ______________ Tor (n) und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weiter</a:t>
            </a:r>
            <a:r>
              <a:rPr lang="en-US" dirty="0" smtClean="0"/>
              <a:t> </a:t>
            </a:r>
            <a:r>
              <a:rPr lang="en-US" dirty="0" err="1" smtClean="0"/>
              <a:t>geradeaus</a:t>
            </a:r>
            <a:r>
              <a:rPr lang="en-US" dirty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979001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2"/>
                </a:solidFill>
              </a:rPr>
              <a:t>d</a:t>
            </a:r>
            <a:r>
              <a:rPr lang="en-US" sz="4800" dirty="0" err="1" smtClean="0">
                <a:solidFill>
                  <a:schemeClr val="accent2"/>
                </a:solidFill>
              </a:rPr>
              <a:t>urch</a:t>
            </a:r>
            <a:r>
              <a:rPr lang="en-US" sz="4800" dirty="0" smtClean="0">
                <a:solidFill>
                  <a:schemeClr val="accent2"/>
                </a:solidFill>
              </a:rPr>
              <a:t> das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Die Bank </a:t>
            </a:r>
            <a:r>
              <a:rPr lang="en-US" dirty="0" err="1" smtClean="0"/>
              <a:t>liegt</a:t>
            </a:r>
            <a:r>
              <a:rPr lang="en-US" dirty="0" smtClean="0"/>
              <a:t> (next to) ___________ </a:t>
            </a:r>
            <a:r>
              <a:rPr lang="en-US" dirty="0" err="1" smtClean="0"/>
              <a:t>Schule</a:t>
            </a:r>
            <a:r>
              <a:rPr lang="en-US" dirty="0" smtClean="0"/>
              <a:t> (f).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8266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2"/>
                </a:solidFill>
              </a:rPr>
              <a:t>n</a:t>
            </a:r>
            <a:r>
              <a:rPr lang="en-US" sz="4800" dirty="0" err="1" smtClean="0">
                <a:solidFill>
                  <a:schemeClr val="accent2"/>
                </a:solidFill>
              </a:rPr>
              <a:t>eben</a:t>
            </a:r>
            <a:r>
              <a:rPr lang="en-US" sz="4800" dirty="0" smtClean="0">
                <a:solidFill>
                  <a:schemeClr val="accent2"/>
                </a:solidFill>
              </a:rPr>
              <a:t> der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8382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8728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2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(out of; from) ___________ </a:t>
            </a:r>
            <a:r>
              <a:rPr lang="en-US" dirty="0" err="1" smtClean="0"/>
              <a:t>dem</a:t>
            </a:r>
            <a:r>
              <a:rPr lang="en-US" dirty="0" smtClean="0"/>
              <a:t> 19. </a:t>
            </a:r>
            <a:r>
              <a:rPr lang="en-US" dirty="0" err="1" smtClean="0"/>
              <a:t>Jahrhundert</a:t>
            </a:r>
            <a:r>
              <a:rPr lang="en-US" dirty="0" smtClean="0"/>
              <a:t> (n).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466109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aus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3297106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3331742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59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a change in elevation </a:t>
            </a:r>
            <a:br>
              <a:rPr lang="en-US" dirty="0" smtClean="0"/>
            </a:br>
            <a:r>
              <a:rPr lang="en-US" dirty="0" smtClean="0"/>
              <a:t>(like climbing a mountain)?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auf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741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Fraus</a:t>
            </a:r>
            <a:r>
              <a:rPr lang="en-US" dirty="0" smtClean="0"/>
              <a:t> </a:t>
            </a:r>
            <a:r>
              <a:rPr lang="en-US" dirty="0" err="1" smtClean="0"/>
              <a:t>Schreibtisch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(in front of) _______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Klassenzimmer</a:t>
            </a:r>
            <a:r>
              <a:rPr lang="en-US" dirty="0" smtClean="0"/>
              <a:t> (n).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819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vor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29200" y="37753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38100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4310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Das Kino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zehn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(from) ______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854036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von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0" y="39277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3962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150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am </a:t>
            </a:r>
            <a:r>
              <a:rPr lang="en-US" dirty="0" err="1" smtClean="0"/>
              <a:t>besten</a:t>
            </a:r>
            <a:r>
              <a:rPr lang="en-US" dirty="0" smtClean="0"/>
              <a:t> (to) _______ </a:t>
            </a:r>
            <a:r>
              <a:rPr lang="en-US" dirty="0" err="1" smtClean="0"/>
              <a:t>dem</a:t>
            </a:r>
            <a:r>
              <a:rPr lang="en-US" dirty="0" smtClean="0"/>
              <a:t> Kino?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86545" y="285403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zu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10200" y="40801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1200" y="41148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184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sitze</a:t>
            </a:r>
            <a:r>
              <a:rPr lang="en-US" dirty="0" smtClean="0"/>
              <a:t> (next to) _________ </a:t>
            </a:r>
            <a:br>
              <a:rPr lang="en-US" dirty="0" smtClean="0"/>
            </a:br>
            <a:r>
              <a:rPr lang="en-US" dirty="0" err="1" smtClean="0"/>
              <a:t>dem</a:t>
            </a:r>
            <a:r>
              <a:rPr lang="en-US" dirty="0" smtClean="0"/>
              <a:t> Stefan.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21336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neben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37338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37684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761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Rathaus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genau</a:t>
            </a:r>
            <a:r>
              <a:rPr lang="en-US" dirty="0" smtClean="0"/>
              <a:t> (across from) ___________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Marktbrunnen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25218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gegenüber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29145" y="39624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10145" y="39970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8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76" y="39624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Wo </a:t>
            </a:r>
            <a:r>
              <a:rPr lang="en-US" dirty="0" err="1" smtClean="0"/>
              <a:t>liegt</a:t>
            </a:r>
            <a:r>
              <a:rPr lang="en-US" dirty="0" smtClean="0"/>
              <a:t> das </a:t>
            </a:r>
            <a:r>
              <a:rPr lang="en-US" dirty="0" err="1" smtClean="0"/>
              <a:t>Rathaus</a:t>
            </a:r>
            <a:r>
              <a:rPr lang="en-US" dirty="0" smtClean="0"/>
              <a:t>?  </a:t>
            </a:r>
            <a:br>
              <a:rPr lang="en-US" dirty="0" smtClean="0"/>
            </a:br>
            <a:r>
              <a:rPr lang="en-US" dirty="0" smtClean="0"/>
              <a:t>(use “between”)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228600"/>
            <a:ext cx="8386763" cy="51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4729595"/>
            <a:ext cx="21050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7620000" y="53755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001000" y="5410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163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76" y="39624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Wo </a:t>
            </a:r>
            <a:r>
              <a:rPr lang="en-US" dirty="0" err="1" smtClean="0"/>
              <a:t>liegt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(use “die </a:t>
            </a:r>
            <a:r>
              <a:rPr lang="en-US" dirty="0" smtClean="0"/>
              <a:t>Metter”)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228600"/>
            <a:ext cx="8386763" cy="51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4729595"/>
            <a:ext cx="21050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0" y="53755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090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76" y="39624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Wo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Stadttor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(use verb “</a:t>
            </a:r>
            <a:r>
              <a:rPr lang="en-US" dirty="0" err="1" smtClean="0"/>
              <a:t>stehen</a:t>
            </a:r>
            <a:r>
              <a:rPr lang="en-US" dirty="0" smtClean="0"/>
              <a:t>”)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228600"/>
            <a:ext cx="8386763" cy="51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4729595"/>
            <a:ext cx="21050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0" y="53755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597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981089"/>
            <a:ext cx="8229600" cy="3611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Wo </a:t>
            </a:r>
            <a:r>
              <a:rPr lang="en-US" sz="4000" dirty="0" err="1" smtClean="0"/>
              <a:t>liegt</a:t>
            </a:r>
            <a:r>
              <a:rPr lang="en-US" sz="4000" dirty="0" smtClean="0"/>
              <a:t> das </a:t>
            </a:r>
            <a:r>
              <a:rPr lang="en-US" sz="4000" dirty="0" err="1" smtClean="0"/>
              <a:t>kleine</a:t>
            </a:r>
            <a:r>
              <a:rPr lang="en-US" sz="4000" dirty="0" smtClean="0"/>
              <a:t> </a:t>
            </a:r>
            <a:r>
              <a:rPr lang="en-US" sz="4000" dirty="0" err="1" smtClean="0"/>
              <a:t>Bürgerhaus</a:t>
            </a:r>
            <a:r>
              <a:rPr lang="en-US" sz="4000" dirty="0" smtClean="0"/>
              <a:t>? </a:t>
            </a:r>
            <a:br>
              <a:rPr lang="en-US" sz="4000" dirty="0" smtClean="0"/>
            </a:br>
            <a:r>
              <a:rPr lang="en-US" sz="4000" dirty="0" smtClean="0"/>
              <a:t>(use “across from”)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228600"/>
            <a:ext cx="8386763" cy="513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4729595"/>
            <a:ext cx="21050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0" y="3615123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36576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904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Write out the du, </a:t>
            </a:r>
            <a:r>
              <a:rPr lang="en-US" dirty="0" err="1" smtClean="0"/>
              <a:t>ihr</a:t>
            </a:r>
            <a:r>
              <a:rPr lang="en-US" dirty="0" smtClean="0"/>
              <a:t> and </a:t>
            </a:r>
            <a:r>
              <a:rPr lang="en-US" dirty="0" err="1" smtClean="0"/>
              <a:t>Sie</a:t>
            </a:r>
            <a:r>
              <a:rPr lang="en-US" dirty="0" smtClean="0"/>
              <a:t>-form commands for “Stop!”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565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Stopp</a:t>
            </a:r>
            <a:r>
              <a:rPr lang="en-US" sz="4800" dirty="0" smtClean="0">
                <a:solidFill>
                  <a:schemeClr val="accent2"/>
                </a:solidFill>
              </a:rPr>
              <a:t>! 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Stoppt</a:t>
            </a:r>
            <a:r>
              <a:rPr lang="en-US" sz="4800" dirty="0" smtClean="0">
                <a:solidFill>
                  <a:schemeClr val="accent2"/>
                </a:solidFill>
              </a:rPr>
              <a:t>! 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Stoppen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Sie</a:t>
            </a:r>
            <a:r>
              <a:rPr lang="en-US" sz="4800" dirty="0" smtClean="0">
                <a:solidFill>
                  <a:schemeClr val="accent2"/>
                </a:solidFill>
              </a:rPr>
              <a:t>!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0" y="53755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3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9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a city/state/country </a:t>
            </a:r>
            <a:r>
              <a:rPr lang="en-US" dirty="0"/>
              <a:t>(without an article) expressing </a:t>
            </a:r>
            <a:r>
              <a:rPr lang="en-US" dirty="0" smtClean="0"/>
              <a:t>location?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62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Write out the du, </a:t>
            </a:r>
            <a:r>
              <a:rPr lang="en-US" dirty="0" err="1" smtClean="0"/>
              <a:t>ihr</a:t>
            </a:r>
            <a:r>
              <a:rPr lang="en-US" dirty="0" smtClean="0"/>
              <a:t> and </a:t>
            </a:r>
            <a:r>
              <a:rPr lang="en-US" dirty="0" err="1" smtClean="0"/>
              <a:t>Sie</a:t>
            </a:r>
            <a:r>
              <a:rPr lang="en-US" dirty="0" smtClean="0"/>
              <a:t>-form commands for “Go straight ahead!”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565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Geh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geradeaus</a:t>
            </a:r>
            <a:r>
              <a:rPr lang="en-US" sz="4800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Geht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geradeaus</a:t>
            </a:r>
            <a:r>
              <a:rPr lang="en-US" sz="4800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Gehen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Sie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geradeaus</a:t>
            </a:r>
            <a:r>
              <a:rPr lang="en-US" sz="4800" dirty="0" smtClean="0">
                <a:solidFill>
                  <a:schemeClr val="accent2"/>
                </a:solidFill>
              </a:rPr>
              <a:t>!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0" y="53755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3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2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Write out the du, </a:t>
            </a:r>
            <a:r>
              <a:rPr lang="en-US" dirty="0" err="1" smtClean="0"/>
              <a:t>ihr</a:t>
            </a:r>
            <a:r>
              <a:rPr lang="en-US" dirty="0" smtClean="0"/>
              <a:t> and </a:t>
            </a:r>
            <a:r>
              <a:rPr lang="en-US" dirty="0" err="1" smtClean="0"/>
              <a:t>Sie</a:t>
            </a:r>
            <a:r>
              <a:rPr lang="en-US" dirty="0" smtClean="0"/>
              <a:t>-form commands for “Turn left!”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1565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Bieg</a:t>
            </a:r>
            <a:r>
              <a:rPr lang="en-US" sz="4800" dirty="0" smtClean="0">
                <a:solidFill>
                  <a:schemeClr val="accent2"/>
                </a:solidFill>
              </a:rPr>
              <a:t> (</a:t>
            </a:r>
            <a:r>
              <a:rPr lang="en-US" sz="4800" dirty="0" err="1" smtClean="0">
                <a:solidFill>
                  <a:schemeClr val="accent2"/>
                </a:solidFill>
              </a:rPr>
              <a:t>nach</a:t>
            </a:r>
            <a:r>
              <a:rPr lang="en-US" sz="4800" dirty="0" smtClean="0">
                <a:solidFill>
                  <a:schemeClr val="accent2"/>
                </a:solidFill>
              </a:rPr>
              <a:t>) links ab!</a:t>
            </a:r>
            <a:br>
              <a:rPr lang="en-US" sz="4800" dirty="0" smtClean="0">
                <a:solidFill>
                  <a:schemeClr val="accent2"/>
                </a:solidFill>
              </a:rPr>
            </a:br>
            <a:r>
              <a:rPr lang="en-US" sz="4800" dirty="0" err="1" smtClean="0">
                <a:solidFill>
                  <a:schemeClr val="accent2"/>
                </a:solidFill>
              </a:rPr>
              <a:t>Biegt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>
                <a:solidFill>
                  <a:schemeClr val="accent2"/>
                </a:solidFill>
              </a:rPr>
              <a:t>(</a:t>
            </a:r>
            <a:r>
              <a:rPr lang="en-US" sz="4800" dirty="0" err="1">
                <a:solidFill>
                  <a:schemeClr val="accent2"/>
                </a:solidFill>
              </a:rPr>
              <a:t>nach</a:t>
            </a:r>
            <a:r>
              <a:rPr lang="en-US" sz="4800" dirty="0">
                <a:solidFill>
                  <a:schemeClr val="accent2"/>
                </a:solidFill>
              </a:rPr>
              <a:t>) links ab</a:t>
            </a:r>
            <a:r>
              <a:rPr lang="en-US" sz="4800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Biegen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Sie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>
                <a:solidFill>
                  <a:schemeClr val="accent2"/>
                </a:solidFill>
              </a:rPr>
              <a:t>(</a:t>
            </a:r>
            <a:r>
              <a:rPr lang="en-US" sz="4800" dirty="0" err="1">
                <a:solidFill>
                  <a:schemeClr val="accent2"/>
                </a:solidFill>
              </a:rPr>
              <a:t>nach</a:t>
            </a:r>
            <a:r>
              <a:rPr lang="en-US" sz="4800" dirty="0">
                <a:solidFill>
                  <a:schemeClr val="accent2"/>
                </a:solidFill>
              </a:rPr>
              <a:t>) links ab!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98657" y="3521699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79657" y="3556335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3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2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Write out the du, </a:t>
            </a:r>
            <a:r>
              <a:rPr lang="en-US" dirty="0" err="1" smtClean="0"/>
              <a:t>ihr</a:t>
            </a:r>
            <a:r>
              <a:rPr lang="en-US" dirty="0" smtClean="0"/>
              <a:t> and </a:t>
            </a:r>
            <a:r>
              <a:rPr lang="en-US" dirty="0" err="1" smtClean="0"/>
              <a:t>Sie</a:t>
            </a:r>
            <a:r>
              <a:rPr lang="en-US" dirty="0" smtClean="0"/>
              <a:t>-form commands for “Go up until the traffic light!”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1565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Geh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bis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zur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Ampel</a:t>
            </a:r>
            <a:r>
              <a:rPr lang="en-US" sz="4800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Geht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bis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zur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Ampel</a:t>
            </a:r>
            <a:r>
              <a:rPr lang="en-US" sz="4800" dirty="0">
                <a:solidFill>
                  <a:schemeClr val="accent2"/>
                </a:solidFill>
              </a:rPr>
              <a:t>!</a:t>
            </a:r>
          </a:p>
          <a:p>
            <a:r>
              <a:rPr lang="en-US" sz="4800" dirty="0" err="1" smtClean="0">
                <a:solidFill>
                  <a:schemeClr val="accent2"/>
                </a:solidFill>
              </a:rPr>
              <a:t>Gehen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Sie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bis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zur</a:t>
            </a:r>
            <a:r>
              <a:rPr lang="en-US" sz="4800" dirty="0">
                <a:solidFill>
                  <a:schemeClr val="accent2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Ampel</a:t>
            </a:r>
            <a:r>
              <a:rPr lang="en-US" sz="4800" dirty="0">
                <a:solidFill>
                  <a:schemeClr val="accent2"/>
                </a:solidFill>
              </a:rPr>
              <a:t>!</a:t>
            </a:r>
          </a:p>
          <a:p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200900" y="33528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81900" y="33874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3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9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Write out a sentence using the cues provided: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don’t know if…</a:t>
            </a:r>
            <a:br>
              <a:rPr lang="en-US" dirty="0" smtClean="0"/>
            </a:b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 in den Bergen.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1565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Ich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weiß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nicht</a:t>
            </a:r>
            <a:r>
              <a:rPr lang="en-US" sz="4800" dirty="0" smtClean="0">
                <a:solidFill>
                  <a:schemeClr val="accent2"/>
                </a:solidFill>
              </a:rPr>
              <a:t>, </a:t>
            </a:r>
            <a:r>
              <a:rPr lang="en-US" sz="4800" dirty="0" err="1" smtClean="0">
                <a:solidFill>
                  <a:schemeClr val="accent2"/>
                </a:solidFill>
              </a:rPr>
              <a:t>ob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es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schön</a:t>
            </a:r>
            <a:r>
              <a:rPr lang="en-US" sz="4800" dirty="0" smtClean="0">
                <a:solidFill>
                  <a:schemeClr val="accent2"/>
                </a:solidFill>
              </a:rPr>
              <a:t> in den Bergen </a:t>
            </a:r>
            <a:r>
              <a:rPr lang="en-US" sz="4800" dirty="0" err="1" smtClean="0">
                <a:solidFill>
                  <a:schemeClr val="accent2"/>
                </a:solidFill>
              </a:rPr>
              <a:t>ist</a:t>
            </a:r>
            <a:r>
              <a:rPr lang="en-US" sz="4800" dirty="0" smtClean="0">
                <a:solidFill>
                  <a:schemeClr val="accent2"/>
                </a:solidFill>
              </a:rPr>
              <a:t>.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7327" y="15240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8327" y="15586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65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out a sentence using the cues provided: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doubt that…</a:t>
            </a:r>
            <a:br>
              <a:rPr lang="en-US" dirty="0" smtClean="0"/>
            </a:b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werde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Deutschland </a:t>
            </a:r>
            <a:r>
              <a:rPr lang="en-US" dirty="0" err="1" smtClean="0"/>
              <a:t>fliegen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1565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Ich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bezweifele</a:t>
            </a:r>
            <a:r>
              <a:rPr lang="en-US" sz="4800" dirty="0" smtClean="0">
                <a:solidFill>
                  <a:schemeClr val="accent2"/>
                </a:solidFill>
              </a:rPr>
              <a:t>, </a:t>
            </a:r>
            <a:r>
              <a:rPr lang="en-US" sz="4800" dirty="0" err="1" smtClean="0">
                <a:solidFill>
                  <a:schemeClr val="accent2"/>
                </a:solidFill>
              </a:rPr>
              <a:t>dass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ich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nach</a:t>
            </a:r>
            <a:r>
              <a:rPr lang="en-US" sz="4800" dirty="0" smtClean="0">
                <a:solidFill>
                  <a:schemeClr val="accent2"/>
                </a:solidFill>
              </a:rPr>
              <a:t> Deutschland </a:t>
            </a:r>
            <a:r>
              <a:rPr lang="en-US" sz="4800" dirty="0" err="1" smtClean="0">
                <a:solidFill>
                  <a:schemeClr val="accent2"/>
                </a:solidFill>
              </a:rPr>
              <a:t>fliegen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werde</a:t>
            </a:r>
            <a:r>
              <a:rPr lang="en-US" sz="48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017327" y="15240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8327" y="15586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4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Write out a sentence using the cues provided: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believe me that…</a:t>
            </a:r>
            <a:br>
              <a:rPr lang="en-US" dirty="0" smtClean="0"/>
            </a:br>
            <a:r>
              <a:rPr lang="en-US" dirty="0" smtClean="0"/>
              <a:t>Mein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den </a:t>
            </a:r>
            <a:r>
              <a:rPr lang="en-US" dirty="0" err="1" smtClean="0"/>
              <a:t>Alpen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1565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Du </a:t>
            </a:r>
            <a:r>
              <a:rPr lang="en-US" sz="4800" dirty="0" err="1" smtClean="0">
                <a:solidFill>
                  <a:schemeClr val="accent2"/>
                </a:solidFill>
              </a:rPr>
              <a:t>kannst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mir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glauben</a:t>
            </a:r>
            <a:r>
              <a:rPr lang="en-US" sz="4800" dirty="0" smtClean="0">
                <a:solidFill>
                  <a:schemeClr val="accent2"/>
                </a:solidFill>
              </a:rPr>
              <a:t>, </a:t>
            </a:r>
            <a:r>
              <a:rPr lang="en-US" sz="4800" dirty="0" err="1" smtClean="0">
                <a:solidFill>
                  <a:schemeClr val="accent2"/>
                </a:solidFill>
              </a:rPr>
              <a:t>dass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mein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Bruder</a:t>
            </a:r>
            <a:r>
              <a:rPr lang="en-US" sz="4800" dirty="0" smtClean="0">
                <a:solidFill>
                  <a:schemeClr val="accent2"/>
                </a:solidFill>
              </a:rPr>
              <a:t> in den </a:t>
            </a:r>
            <a:r>
              <a:rPr lang="en-US" sz="4800" dirty="0" err="1" smtClean="0">
                <a:solidFill>
                  <a:schemeClr val="accent2"/>
                </a:solidFill>
              </a:rPr>
              <a:t>Alpen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ist</a:t>
            </a:r>
            <a:r>
              <a:rPr lang="en-US" sz="4800" dirty="0" smtClean="0">
                <a:solidFill>
                  <a:schemeClr val="accent2"/>
                </a:solidFill>
              </a:rPr>
              <a:t>.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1430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1776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46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611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out a sentence using the cues provided: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am not sure that…</a:t>
            </a:r>
            <a:br>
              <a:rPr lang="en-US" dirty="0" smtClean="0"/>
            </a:br>
            <a:r>
              <a:rPr lang="en-US" dirty="0" err="1" smtClean="0"/>
              <a:t>Meine</a:t>
            </a:r>
            <a:r>
              <a:rPr lang="en-US" dirty="0" smtClean="0"/>
              <a:t> Mutter will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Jugendherberge</a:t>
            </a:r>
            <a:r>
              <a:rPr lang="en-US" dirty="0" smtClean="0"/>
              <a:t> </a:t>
            </a:r>
            <a:r>
              <a:rPr lang="en-US" dirty="0" err="1" smtClean="0"/>
              <a:t>übernachten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Ich</a:t>
            </a:r>
            <a:r>
              <a:rPr lang="en-US" sz="4800" dirty="0" smtClean="0">
                <a:solidFill>
                  <a:schemeClr val="accent2"/>
                </a:solidFill>
              </a:rPr>
              <a:t> bin </a:t>
            </a:r>
            <a:r>
              <a:rPr lang="en-US" sz="4800" dirty="0" err="1" smtClean="0">
                <a:solidFill>
                  <a:schemeClr val="accent2"/>
                </a:solidFill>
              </a:rPr>
              <a:t>nicht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sicher</a:t>
            </a:r>
            <a:r>
              <a:rPr lang="en-US" sz="4800" dirty="0" smtClean="0">
                <a:solidFill>
                  <a:schemeClr val="accent2"/>
                </a:solidFill>
              </a:rPr>
              <a:t>, </a:t>
            </a:r>
            <a:r>
              <a:rPr lang="en-US" sz="4800" dirty="0" err="1" smtClean="0">
                <a:solidFill>
                  <a:schemeClr val="accent2"/>
                </a:solidFill>
              </a:rPr>
              <a:t>dass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meine</a:t>
            </a:r>
            <a:r>
              <a:rPr lang="en-US" sz="4800" dirty="0" smtClean="0">
                <a:solidFill>
                  <a:schemeClr val="accent2"/>
                </a:solidFill>
              </a:rPr>
              <a:t> Mutter in </a:t>
            </a:r>
            <a:r>
              <a:rPr lang="en-US" sz="4800" dirty="0" err="1" smtClean="0">
                <a:solidFill>
                  <a:schemeClr val="accent2"/>
                </a:solidFill>
              </a:rPr>
              <a:t>einer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Jugendherberge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übernachten</a:t>
            </a:r>
            <a:r>
              <a:rPr lang="en-US" sz="4800" dirty="0" smtClean="0">
                <a:solidFill>
                  <a:schemeClr val="accent2"/>
                </a:solidFill>
              </a:rPr>
              <a:t> will. 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12954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3300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049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Students in Germany typically have about 12 weeks off from school per year.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1600200"/>
            <a:ext cx="19812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95400" y="47244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47590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1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5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of the German </a:t>
            </a:r>
            <a:r>
              <a:rPr lang="en-US" dirty="0" err="1" smtClean="0"/>
              <a:t>Bundesländer</a:t>
            </a:r>
            <a:r>
              <a:rPr lang="en-US" dirty="0" smtClean="0"/>
              <a:t> have the same school vacation schedule.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495800" y="1579418"/>
            <a:ext cx="35052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95400" y="4724400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759036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1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3611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German typically prefer to take trips/vacations in Germany.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0" y="1905000"/>
            <a:ext cx="35052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0" y="4784835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0" y="4819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1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a city/state/country (without an article) expressing motion?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err="1" smtClean="0"/>
              <a:t>nach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882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3611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Stimmt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is impossible for a student in Germany to have a summer job because summer vacation is so short.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0" y="1676400"/>
            <a:ext cx="31242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866900" y="4994564"/>
            <a:ext cx="137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47900" y="5029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1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9812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Wer</a:t>
            </a:r>
            <a:r>
              <a:rPr lang="en-US" sz="7200" dirty="0" smtClean="0"/>
              <a:t> hat </a:t>
            </a:r>
            <a:r>
              <a:rPr lang="en-US" sz="7200" dirty="0" err="1" smtClean="0"/>
              <a:t>gewonnen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09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a city/state/country </a:t>
            </a:r>
            <a:r>
              <a:rPr lang="en-US" dirty="0"/>
              <a:t>(</a:t>
            </a:r>
            <a:r>
              <a:rPr lang="en-US" dirty="0" smtClean="0"/>
              <a:t>with </a:t>
            </a:r>
            <a:r>
              <a:rPr lang="en-US" dirty="0"/>
              <a:t>an article) expressing </a:t>
            </a:r>
            <a:r>
              <a:rPr lang="en-US" dirty="0" smtClean="0"/>
              <a:t>motion?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62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a city/state/country </a:t>
            </a:r>
            <a:r>
              <a:rPr lang="en-US" dirty="0"/>
              <a:t>(</a:t>
            </a:r>
            <a:r>
              <a:rPr lang="en-US" dirty="0" smtClean="0"/>
              <a:t>with </a:t>
            </a:r>
            <a:r>
              <a:rPr lang="en-US" dirty="0"/>
              <a:t>an article) </a:t>
            </a:r>
            <a:r>
              <a:rPr lang="en-US" dirty="0" smtClean="0"/>
              <a:t>expressing location?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097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bodies of water?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933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dirty="0" smtClean="0"/>
              <a:t>Which preposition do you use with an island?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auf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198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715</Words>
  <Application>Microsoft Office PowerPoint</Application>
  <PresentationFormat>On-screen Show (4:3)</PresentationFormat>
  <Paragraphs>135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A Quick Review</vt:lpstr>
      <vt:lpstr>What are the four prepositions used most commonly in this chapter to talk about vacations.</vt:lpstr>
      <vt:lpstr>Which preposition do you use with a change in elevation  (like climbing a mountain)?</vt:lpstr>
      <vt:lpstr>Which preposition do you use with a city/state/country (without an article) expressing location?</vt:lpstr>
      <vt:lpstr>Which preposition do you use with a city/state/country (without an article) expressing motion?</vt:lpstr>
      <vt:lpstr>Which preposition do you use with a city/state/country (with an article) expressing motion?</vt:lpstr>
      <vt:lpstr>Which preposition do you use with a city/state/country (with an article) expressing location?</vt:lpstr>
      <vt:lpstr>Which preposition do you use with bodies of water?</vt:lpstr>
      <vt:lpstr>Which preposition do you use with an island?</vt:lpstr>
      <vt:lpstr>Which preposition do you  use with a geographic location  (like the mountains, forest, etc.)?</vt:lpstr>
      <vt:lpstr>Which preposition do you  use with a singular mountain or mountain peak?</vt:lpstr>
      <vt:lpstr>Which preposition do you  use with a flat surface  (like a tennis court, plateau or field)?</vt:lpstr>
      <vt:lpstr>Which preposition do you  use with a place of interest (like a movie theater, supermarket, or café)?</vt:lpstr>
      <vt:lpstr>If we have a two-way preposition that answers the question WO, which case is used?</vt:lpstr>
      <vt:lpstr>If we have a two-way preposition that answers the question WOHIN, which case is used?</vt:lpstr>
      <vt:lpstr>Jetzt spielen wir!</vt:lpstr>
      <vt:lpstr>Wir waren ____________ Pike’s Peak (m).</vt:lpstr>
      <vt:lpstr>Ich will gern _________ Italien fahren.</vt:lpstr>
      <vt:lpstr>Elke fährt  ___________  Nordsee (f).</vt:lpstr>
      <vt:lpstr>Meine Familie fährt zuerst __________ Schweiz (f).</vt:lpstr>
      <vt:lpstr>Warst du schon mal ____________ Bergen (pl)?</vt:lpstr>
      <vt:lpstr>Ich will gern _________ Vereinigten Staaten (pl) fliegen.</vt:lpstr>
      <vt:lpstr>Biegen Sie rechts (into the) _____________ Stadtpark (m).</vt:lpstr>
      <vt:lpstr>Gibt es immer noch Deutschbücher (in the) ____________ Klassenzimmer (n)?</vt:lpstr>
      <vt:lpstr>Wenn Sie (between the) ______________ Bank (f) und _______ Parkplatz (m) fahren, sehen Sie der Brunnen gerade vor Ihnen.</vt:lpstr>
      <vt:lpstr>Die Deutschbücher sind (near; at; by) _____________ Fensterbrett (n) und (the) ________ Theke (f).</vt:lpstr>
      <vt:lpstr>Beginnen Sie hier und gehen sie (through the) ______________ Tor (n) und dann weiter geradeaus bis Sie zum Marktplatz kommen. </vt:lpstr>
      <vt:lpstr>Die Bank liegt (next to) ___________ Schule (f).</vt:lpstr>
      <vt:lpstr>Die Schule ist (out of; from) ___________ dem 19. Jahrhundert (n).</vt:lpstr>
      <vt:lpstr>Fraus Schreibtisch ist (in front of) _______ dem Klassenzimmer (n).</vt:lpstr>
      <vt:lpstr>Das Kino ist nur zehn Minuten (from) ______ der Schule.</vt:lpstr>
      <vt:lpstr>Wie komme ich am besten (to) _______ dem Kino?</vt:lpstr>
      <vt:lpstr>Ich sitze (next to) _________  dem Stefan.</vt:lpstr>
      <vt:lpstr>Das Rathaus ist genau (across from) ___________ dem Marktbrunnen.</vt:lpstr>
      <vt:lpstr>Wo liegt das Rathaus?   (use “between”)</vt:lpstr>
      <vt:lpstr>Wo liegt die Stadt?  (use “die Metter”)</vt:lpstr>
      <vt:lpstr>Wo ist das Stadttor?  (use verb “stehen”)</vt:lpstr>
      <vt:lpstr>Wo liegt das kleine Bürgerhaus?  (use “across from”)</vt:lpstr>
      <vt:lpstr>Write out the du, ihr and Sie-form commands for “Stop!”</vt:lpstr>
      <vt:lpstr>Write out the du, ihr and Sie-form commands for “Go straight ahead!”</vt:lpstr>
      <vt:lpstr>Write out the du, ihr and Sie-form commands for “Turn left!”</vt:lpstr>
      <vt:lpstr>Write out the du, ihr and Sie-form commands for “Go up until the traffic light!”</vt:lpstr>
      <vt:lpstr>Write out a sentence using the cues provided:  I don’t know if… Es ist schön in den Bergen.</vt:lpstr>
      <vt:lpstr>Write out a sentence using the cues provided:  I doubt that… Ich werde nach Deutschland fliegen.</vt:lpstr>
      <vt:lpstr>Write out a sentence using the cues provided:  You can believe me that… Mein Bruder ist in den Alpen.</vt:lpstr>
      <vt:lpstr>Write out a sentence using the cues provided:  I am not sure that… Meine Mutter will in einer Jugendherberge übernachten.</vt:lpstr>
      <vt:lpstr>Stimmt oder Stimmt nicht?  Students in Germany typically have about 12 weeks off from school per year.</vt:lpstr>
      <vt:lpstr>Stimmt oder Stimmt nicht?  All of the German Bundesländer have the same school vacation schedule.</vt:lpstr>
      <vt:lpstr>Stimmt oder Stimmt nicht?  German typically prefer to take trips/vacations in Germany.</vt:lpstr>
      <vt:lpstr>Stimmt oder Stimmt nicht?  It is impossible for a student in Germany to have a summer job because summer vacation is so short.</vt:lpstr>
      <vt:lpstr>PowerPoint Presentation</vt:lpstr>
    </vt:vector>
  </TitlesOfParts>
  <Company>North Allegheny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four prepositions used most commonly in this chapter to talk about vacations.</dc:title>
  <dc:creator>Duschek, Kimberly</dc:creator>
  <cp:lastModifiedBy>Duschek, Kimberly</cp:lastModifiedBy>
  <cp:revision>19</cp:revision>
  <dcterms:created xsi:type="dcterms:W3CDTF">2013-03-14T11:19:38Z</dcterms:created>
  <dcterms:modified xsi:type="dcterms:W3CDTF">2015-03-18T18:15:55Z</dcterms:modified>
</cp:coreProperties>
</file>